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57" r:id="rId6"/>
    <p:sldId id="279" r:id="rId7"/>
    <p:sldId id="258" r:id="rId8"/>
    <p:sldId id="259" r:id="rId9"/>
    <p:sldId id="260" r:id="rId10"/>
    <p:sldId id="278"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0424E1-1EF3-4A26-8906-9972ACE2F7E1}" v="4" dt="2023-11-14T16:39:23.80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102" d="100"/>
          <a:sy n="102" d="100"/>
        </p:scale>
        <p:origin x="126" y="3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Taylor" userId="df53d3437a95283e" providerId="LiveId" clId="{400424E1-1EF3-4A26-8906-9972ACE2F7E1}"/>
    <pc:docChg chg="undo redo custSel addSld modSld">
      <pc:chgData name="Nicolas Taylor" userId="df53d3437a95283e" providerId="LiveId" clId="{400424E1-1EF3-4A26-8906-9972ACE2F7E1}" dt="2023-11-14T16:39:23.788" v="292"/>
      <pc:docMkLst>
        <pc:docMk/>
      </pc:docMkLst>
      <pc:sldChg chg="addSp delSp modSp mod">
        <pc:chgData name="Nicolas Taylor" userId="df53d3437a95283e" providerId="LiveId" clId="{400424E1-1EF3-4A26-8906-9972ACE2F7E1}" dt="2023-11-14T15:28:00.773" v="291" actId="1037"/>
        <pc:sldMkLst>
          <pc:docMk/>
          <pc:sldMk cId="1883836176" sldId="256"/>
        </pc:sldMkLst>
        <pc:spChg chg="add del mod">
          <ac:chgData name="Nicolas Taylor" userId="df53d3437a95283e" providerId="LiveId" clId="{400424E1-1EF3-4A26-8906-9972ACE2F7E1}" dt="2023-11-14T15:04:07.496" v="16" actId="931"/>
          <ac:spMkLst>
            <pc:docMk/>
            <pc:sldMk cId="1883836176" sldId="256"/>
            <ac:spMk id="5" creationId="{7ACBDFF3-ACA7-77D5-712A-A6560318C696}"/>
          </ac:spMkLst>
        </pc:spChg>
        <pc:spChg chg="mod ord">
          <ac:chgData name="Nicolas Taylor" userId="df53d3437a95283e" providerId="LiveId" clId="{400424E1-1EF3-4A26-8906-9972ACE2F7E1}" dt="2023-11-14T15:28:00.773" v="291" actId="1037"/>
          <ac:spMkLst>
            <pc:docMk/>
            <pc:sldMk cId="1883836176" sldId="256"/>
            <ac:spMk id="17" creationId="{75B1C734-42CB-4311-8905-2F41D09107C7}"/>
          </ac:spMkLst>
        </pc:spChg>
        <pc:spChg chg="mod ord">
          <ac:chgData name="Nicolas Taylor" userId="df53d3437a95283e" providerId="LiveId" clId="{400424E1-1EF3-4A26-8906-9972ACE2F7E1}" dt="2023-11-14T15:27:20.264" v="241" actId="1076"/>
          <ac:spMkLst>
            <pc:docMk/>
            <pc:sldMk cId="1883836176" sldId="256"/>
            <ac:spMk id="22" creationId="{115C523A-AC40-4CBA-9DF4-B287ED32185D}"/>
          </ac:spMkLst>
        </pc:spChg>
        <pc:picChg chg="add del mod">
          <ac:chgData name="Nicolas Taylor" userId="df53d3437a95283e" providerId="LiveId" clId="{400424E1-1EF3-4A26-8906-9972ACE2F7E1}" dt="2023-11-14T15:03:55.466" v="15" actId="478"/>
          <ac:picMkLst>
            <pc:docMk/>
            <pc:sldMk cId="1883836176" sldId="256"/>
            <ac:picMk id="3" creationId="{ABC91B4D-ECDC-7FB8-C132-D0C547E1083E}"/>
          </ac:picMkLst>
        </pc:picChg>
        <pc:picChg chg="add mod">
          <ac:chgData name="Nicolas Taylor" userId="df53d3437a95283e" providerId="LiveId" clId="{400424E1-1EF3-4A26-8906-9972ACE2F7E1}" dt="2023-11-14T15:04:09.409" v="17" actId="27614"/>
          <ac:picMkLst>
            <pc:docMk/>
            <pc:sldMk cId="1883836176" sldId="256"/>
            <ac:picMk id="7" creationId="{C3AC2D31-AD0D-49F3-AFFA-6AA2DF733B8F}"/>
          </ac:picMkLst>
        </pc:picChg>
        <pc:picChg chg="del mod">
          <ac:chgData name="Nicolas Taylor" userId="df53d3437a95283e" providerId="LiveId" clId="{400424E1-1EF3-4A26-8906-9972ACE2F7E1}" dt="2023-11-14T15:03:50.462" v="13" actId="478"/>
          <ac:picMkLst>
            <pc:docMk/>
            <pc:sldMk cId="1883836176" sldId="256"/>
            <ac:picMk id="77" creationId="{2F849723-3772-4844-AB3A-EF3DFAF34B83}"/>
          </ac:picMkLst>
        </pc:picChg>
      </pc:sldChg>
      <pc:sldChg chg="addSp delSp modSp mod">
        <pc:chgData name="Nicolas Taylor" userId="df53d3437a95283e" providerId="LiveId" clId="{400424E1-1EF3-4A26-8906-9972ACE2F7E1}" dt="2023-11-14T15:26:17.906" v="223" actId="14100"/>
        <pc:sldMkLst>
          <pc:docMk/>
          <pc:sldMk cId="277377105" sldId="257"/>
        </pc:sldMkLst>
        <pc:spChg chg="add del mod">
          <ac:chgData name="Nicolas Taylor" userId="df53d3437a95283e" providerId="LiveId" clId="{400424E1-1EF3-4A26-8906-9972ACE2F7E1}" dt="2023-11-14T15:22:46.097" v="51" actId="931"/>
          <ac:spMkLst>
            <pc:docMk/>
            <pc:sldMk cId="277377105" sldId="257"/>
            <ac:spMk id="6" creationId="{5CAACF9D-DB02-02F3-0004-86ED3E120154}"/>
          </ac:spMkLst>
        </pc:spChg>
        <pc:spChg chg="mod ord">
          <ac:chgData name="Nicolas Taylor" userId="df53d3437a95283e" providerId="LiveId" clId="{400424E1-1EF3-4A26-8906-9972ACE2F7E1}" dt="2023-11-14T15:26:17.906" v="223" actId="14100"/>
          <ac:spMkLst>
            <pc:docMk/>
            <pc:sldMk cId="277377105" sldId="257"/>
            <ac:spMk id="20" creationId="{2E468DC9-F7EA-4DDD-A3C6-7FED01F0AB9B}"/>
          </ac:spMkLst>
        </pc:spChg>
        <pc:spChg chg="mod ord">
          <ac:chgData name="Nicolas Taylor" userId="df53d3437a95283e" providerId="LiveId" clId="{400424E1-1EF3-4A26-8906-9972ACE2F7E1}" dt="2023-11-14T15:26:06.866" v="222" actId="14100"/>
          <ac:spMkLst>
            <pc:docMk/>
            <pc:sldMk cId="277377105" sldId="257"/>
            <ac:spMk id="30" creationId="{E1840D15-B3C7-4446-9131-8F222F601B1B}"/>
          </ac:spMkLst>
        </pc:spChg>
        <pc:picChg chg="add mod ord">
          <ac:chgData name="Nicolas Taylor" userId="df53d3437a95283e" providerId="LiveId" clId="{400424E1-1EF3-4A26-8906-9972ACE2F7E1}" dt="2023-11-14T15:24:27.216" v="179" actId="29295"/>
          <ac:picMkLst>
            <pc:docMk/>
            <pc:sldMk cId="277377105" sldId="257"/>
            <ac:picMk id="8" creationId="{291D78CE-C4D4-90E9-4D05-5FCE74AA0413}"/>
          </ac:picMkLst>
        </pc:picChg>
        <pc:picChg chg="del">
          <ac:chgData name="Nicolas Taylor" userId="df53d3437a95283e" providerId="LiveId" clId="{400424E1-1EF3-4A26-8906-9972ACE2F7E1}" dt="2023-11-14T15:22:42.626" v="50" actId="478"/>
          <ac:picMkLst>
            <pc:docMk/>
            <pc:sldMk cId="277377105" sldId="257"/>
            <ac:picMk id="108" creationId="{FAFD635F-714B-4EE8-9D07-0B32545C6D1F}"/>
          </ac:picMkLst>
        </pc:picChg>
      </pc:sldChg>
      <pc:sldChg chg="add">
        <pc:chgData name="Nicolas Taylor" userId="df53d3437a95283e" providerId="LiveId" clId="{400424E1-1EF3-4A26-8906-9972ACE2F7E1}" dt="2023-11-14T16:39:23.788" v="292"/>
        <pc:sldMkLst>
          <pc:docMk/>
          <pc:sldMk cId="2310400306" sldId="2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Datenreihe 1</c:v>
                </c:pt>
              </c:strCache>
            </c:strRef>
          </c:tx>
          <c:spPr>
            <a:solidFill>
              <a:schemeClr val="accent1">
                <a:lumMod val="40000"/>
                <a:lumOff val="60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de-DE"/>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de-DE"/>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Umsätze</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 Qrtl.</c:v>
                      </c:pt>
                      <c:pt idx="1">
                        <c:v>2. Qrtl.</c:v>
                      </c:pt>
                      <c:pt idx="2">
                        <c:v>3. Qrtl.</c:v>
                      </c:pt>
                      <c:pt idx="3">
                        <c:v>4. Qrtl.</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Umsätze</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 Qrtl.</c:v>
                      </c:pt>
                      <c:pt idx="1">
                        <c:v>2. Qrtl.</c:v>
                      </c:pt>
                      <c:pt idx="2">
                        <c:v>3. Qrtl.</c:v>
                      </c:pt>
                      <c:pt idx="3">
                        <c:v>4. Qrtl.</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Umsätze</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 Qrtl.</c:v>
                      </c:pt>
                      <c:pt idx="1">
                        <c:v>2. Qrtl.</c:v>
                      </c:pt>
                      <c:pt idx="2">
                        <c:v>3. Qrtl.</c:v>
                      </c:pt>
                      <c:pt idx="3">
                        <c:v>4. Qrtl.</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Vertrieb</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 Qrtl.</c:v>
                      </c:pt>
                      <c:pt idx="1">
                        <c:v>2. Qrtl.</c:v>
                      </c:pt>
                      <c:pt idx="2">
                        <c:v>3. Qrtl.</c:v>
                      </c:pt>
                      <c:pt idx="3">
                        <c:v>4. Qrtl.</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839055-949B-4380-A9BF-C76F7222AE5D}" type="datetime1">
              <a:rPr lang="de-DE" smtClean="0"/>
              <a:t>14.11.2023</a:t>
            </a:fld>
            <a:endParaRPr lang="de-DE"/>
          </a:p>
        </p:txBody>
      </p:sp>
      <p:sp>
        <p:nvSpPr>
          <p:cNvPr id="4" name="Fußzeilenplatzhalt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de-DE" smtClean="0"/>
              <a:t>‹Nr.›</a:t>
            </a:fld>
            <a:endParaRPr lang="de-DE"/>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A717B-B607-40B5-815A-5FB8992088E4}" type="datetime1">
              <a:rPr lang="de-DE" smtClean="0"/>
              <a:pPr/>
              <a:t>14.11.2023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de-DE" noProof="0" smtClean="0"/>
              <a:t>‹Nr.›</a:t>
            </a:fld>
            <a:endParaRPr lang="de-DE"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a:t>
            </a:fld>
            <a:endParaRPr lang="de-DE"/>
          </a:p>
        </p:txBody>
      </p:sp>
    </p:spTree>
    <p:extLst>
      <p:ext uri="{BB962C8B-B14F-4D97-AF65-F5344CB8AC3E}">
        <p14:creationId xmlns:p14="http://schemas.microsoft.com/office/powerpoint/2010/main" val="1191039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10</a:t>
            </a:fld>
            <a:endParaRPr lang="de-DE"/>
          </a:p>
        </p:txBody>
      </p:sp>
    </p:spTree>
    <p:extLst>
      <p:ext uri="{BB962C8B-B14F-4D97-AF65-F5344CB8AC3E}">
        <p14:creationId xmlns:p14="http://schemas.microsoft.com/office/powerpoint/2010/main" val="327323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11</a:t>
            </a:fld>
            <a:endParaRPr lang="de-DE"/>
          </a:p>
        </p:txBody>
      </p:sp>
    </p:spTree>
    <p:extLst>
      <p:ext uri="{BB962C8B-B14F-4D97-AF65-F5344CB8AC3E}">
        <p14:creationId xmlns:p14="http://schemas.microsoft.com/office/powerpoint/2010/main" val="195361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12</a:t>
            </a:fld>
            <a:endParaRPr lang="de-DE"/>
          </a:p>
        </p:txBody>
      </p:sp>
    </p:spTree>
    <p:extLst>
      <p:ext uri="{BB962C8B-B14F-4D97-AF65-F5344CB8AC3E}">
        <p14:creationId xmlns:p14="http://schemas.microsoft.com/office/powerpoint/2010/main" val="2312137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13</a:t>
            </a:fld>
            <a:endParaRPr lang="de-DE"/>
          </a:p>
        </p:txBody>
      </p:sp>
    </p:spTree>
    <p:extLst>
      <p:ext uri="{BB962C8B-B14F-4D97-AF65-F5344CB8AC3E}">
        <p14:creationId xmlns:p14="http://schemas.microsoft.com/office/powerpoint/2010/main" val="20783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14</a:t>
            </a:fld>
            <a:endParaRPr lang="de-DE"/>
          </a:p>
        </p:txBody>
      </p:sp>
    </p:spTree>
    <p:extLst>
      <p:ext uri="{BB962C8B-B14F-4D97-AF65-F5344CB8AC3E}">
        <p14:creationId xmlns:p14="http://schemas.microsoft.com/office/powerpoint/2010/main" val="75512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15</a:t>
            </a:fld>
            <a:endParaRPr lang="de-DE"/>
          </a:p>
        </p:txBody>
      </p:sp>
    </p:spTree>
    <p:extLst>
      <p:ext uri="{BB962C8B-B14F-4D97-AF65-F5344CB8AC3E}">
        <p14:creationId xmlns:p14="http://schemas.microsoft.com/office/powerpoint/2010/main" val="404757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16</a:t>
            </a:fld>
            <a:endParaRPr lang="de-DE"/>
          </a:p>
        </p:txBody>
      </p:sp>
    </p:spTree>
    <p:extLst>
      <p:ext uri="{BB962C8B-B14F-4D97-AF65-F5344CB8AC3E}">
        <p14:creationId xmlns:p14="http://schemas.microsoft.com/office/powerpoint/2010/main" val="389719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17</a:t>
            </a:fld>
            <a:endParaRPr lang="de-DE"/>
          </a:p>
        </p:txBody>
      </p:sp>
    </p:spTree>
    <p:extLst>
      <p:ext uri="{BB962C8B-B14F-4D97-AF65-F5344CB8AC3E}">
        <p14:creationId xmlns:p14="http://schemas.microsoft.com/office/powerpoint/2010/main" val="137200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18</a:t>
            </a:fld>
            <a:endParaRPr lang="de-DE"/>
          </a:p>
        </p:txBody>
      </p:sp>
    </p:spTree>
    <p:extLst>
      <p:ext uri="{BB962C8B-B14F-4D97-AF65-F5344CB8AC3E}">
        <p14:creationId xmlns:p14="http://schemas.microsoft.com/office/powerpoint/2010/main" val="4068348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19</a:t>
            </a:fld>
            <a:endParaRPr lang="de-DE"/>
          </a:p>
        </p:txBody>
      </p:sp>
    </p:spTree>
    <p:extLst>
      <p:ext uri="{BB962C8B-B14F-4D97-AF65-F5344CB8AC3E}">
        <p14:creationId xmlns:p14="http://schemas.microsoft.com/office/powerpoint/2010/main" val="87123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2</a:t>
            </a:fld>
            <a:endParaRPr lang="de-DE"/>
          </a:p>
        </p:txBody>
      </p:sp>
    </p:spTree>
    <p:extLst>
      <p:ext uri="{BB962C8B-B14F-4D97-AF65-F5344CB8AC3E}">
        <p14:creationId xmlns:p14="http://schemas.microsoft.com/office/powerpoint/2010/main" val="4214898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20</a:t>
            </a:fld>
            <a:endParaRPr lang="de-DE"/>
          </a:p>
        </p:txBody>
      </p:sp>
    </p:spTree>
    <p:extLst>
      <p:ext uri="{BB962C8B-B14F-4D97-AF65-F5344CB8AC3E}">
        <p14:creationId xmlns:p14="http://schemas.microsoft.com/office/powerpoint/2010/main" val="194893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21</a:t>
            </a:fld>
            <a:endParaRPr lang="de-DE"/>
          </a:p>
        </p:txBody>
      </p:sp>
    </p:spTree>
    <p:extLst>
      <p:ext uri="{BB962C8B-B14F-4D97-AF65-F5344CB8AC3E}">
        <p14:creationId xmlns:p14="http://schemas.microsoft.com/office/powerpoint/2010/main" val="2072510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22</a:t>
            </a:fld>
            <a:endParaRPr lang="de-DE"/>
          </a:p>
        </p:txBody>
      </p:sp>
    </p:spTree>
    <p:extLst>
      <p:ext uri="{BB962C8B-B14F-4D97-AF65-F5344CB8AC3E}">
        <p14:creationId xmlns:p14="http://schemas.microsoft.com/office/powerpoint/2010/main" val="378701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3</a:t>
            </a:fld>
            <a:endParaRPr lang="de-DE"/>
          </a:p>
        </p:txBody>
      </p:sp>
    </p:spTree>
    <p:extLst>
      <p:ext uri="{BB962C8B-B14F-4D97-AF65-F5344CB8AC3E}">
        <p14:creationId xmlns:p14="http://schemas.microsoft.com/office/powerpoint/2010/main" val="235442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4</a:t>
            </a:fld>
            <a:endParaRPr lang="de-DE"/>
          </a:p>
        </p:txBody>
      </p:sp>
    </p:spTree>
    <p:extLst>
      <p:ext uri="{BB962C8B-B14F-4D97-AF65-F5344CB8AC3E}">
        <p14:creationId xmlns:p14="http://schemas.microsoft.com/office/powerpoint/2010/main" val="12487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5</a:t>
            </a:fld>
            <a:endParaRPr lang="de-DE"/>
          </a:p>
        </p:txBody>
      </p:sp>
    </p:spTree>
    <p:extLst>
      <p:ext uri="{BB962C8B-B14F-4D97-AF65-F5344CB8AC3E}">
        <p14:creationId xmlns:p14="http://schemas.microsoft.com/office/powerpoint/2010/main" val="395521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6</a:t>
            </a:fld>
            <a:endParaRPr lang="de-DE"/>
          </a:p>
        </p:txBody>
      </p:sp>
    </p:spTree>
    <p:extLst>
      <p:ext uri="{BB962C8B-B14F-4D97-AF65-F5344CB8AC3E}">
        <p14:creationId xmlns:p14="http://schemas.microsoft.com/office/powerpoint/2010/main" val="150775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7</a:t>
            </a:fld>
            <a:endParaRPr lang="de-DE"/>
          </a:p>
        </p:txBody>
      </p:sp>
    </p:spTree>
    <p:extLst>
      <p:ext uri="{BB962C8B-B14F-4D97-AF65-F5344CB8AC3E}">
        <p14:creationId xmlns:p14="http://schemas.microsoft.com/office/powerpoint/2010/main" val="137912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8</a:t>
            </a:fld>
            <a:endParaRPr lang="de-DE"/>
          </a:p>
        </p:txBody>
      </p:sp>
    </p:spTree>
    <p:extLst>
      <p:ext uri="{BB962C8B-B14F-4D97-AF65-F5344CB8AC3E}">
        <p14:creationId xmlns:p14="http://schemas.microsoft.com/office/powerpoint/2010/main" val="6180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5071D96E-4CA2-485E-9EE5-CEB7143ACC3B}" type="slidenum">
              <a:rPr lang="de-DE" smtClean="0"/>
              <a:t>9</a:t>
            </a:fld>
            <a:endParaRPr lang="de-DE"/>
          </a:p>
        </p:txBody>
      </p:sp>
    </p:spTree>
    <p:extLst>
      <p:ext uri="{BB962C8B-B14F-4D97-AF65-F5344CB8AC3E}">
        <p14:creationId xmlns:p14="http://schemas.microsoft.com/office/powerpoint/2010/main" val="659023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Bildplatzhalt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de-DE" noProof="0"/>
              <a:t>Titel durch Klicken hinzufügen</a:t>
            </a:r>
          </a:p>
        </p:txBody>
      </p:sp>
      <p:sp>
        <p:nvSpPr>
          <p:cNvPr id="14" name="Textplatzhalt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de-DE" noProof="0"/>
              <a:t>Klicken, um einen Namen hinzuzufügen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tvergleich">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Bildplatzhalt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de-DE" noProof="0"/>
              <a:t>06.08.20XX</a:t>
            </a:r>
          </a:p>
        </p:txBody>
      </p:sp>
      <p:sp>
        <p:nvSpPr>
          <p:cNvPr id="14" name="Textplatzhalt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de-DE" noProof="0"/>
              <a:t>2 Mrd. €</a:t>
            </a:r>
          </a:p>
        </p:txBody>
      </p:sp>
      <p:sp>
        <p:nvSpPr>
          <p:cNvPr id="5" name="Fußzeilenplatzhalt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6" name="Textplatzhalt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de-DE" noProof="0"/>
              <a:t>1 Mrd. €</a:t>
            </a:r>
          </a:p>
        </p:txBody>
      </p:sp>
      <p:sp>
        <p:nvSpPr>
          <p:cNvPr id="11" name="Textplatzhalt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12" name="Textplatzhalt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de-DE" noProof="0"/>
              <a:t>3 Mrd. €</a:t>
            </a:r>
          </a:p>
        </p:txBody>
      </p:sp>
      <p:sp>
        <p:nvSpPr>
          <p:cNvPr id="20" name="Textplatzhalt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nsere Wettbewerber">
    <p:bg>
      <p:bgPr>
        <a:solidFill>
          <a:schemeClr val="bg2">
            <a:lumMod val="10000"/>
          </a:schemeClr>
        </a:solidFill>
        <a:effectLst/>
      </p:bgPr>
    </p:bg>
    <p:spTree>
      <p:nvGrpSpPr>
        <p:cNvPr id="1" name=""/>
        <p:cNvGrpSpPr/>
        <p:nvPr/>
      </p:nvGrpSpPr>
      <p:grpSpPr>
        <a:xfrm>
          <a:off x="0" y="0"/>
          <a:ext cx="0" cy="0"/>
          <a:chOff x="0" y="0"/>
          <a:chExt cx="0" cy="0"/>
        </a:xfrm>
      </p:grpSpPr>
      <p:sp>
        <p:nvSpPr>
          <p:cNvPr id="21" name="Bildplatzhalt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de-DE" noProof="0"/>
              <a:t>Klicken, um ein Foto hinzuzufügen</a:t>
            </a:r>
          </a:p>
        </p:txBody>
      </p:sp>
      <p:sp>
        <p:nvSpPr>
          <p:cNvPr id="4" name="Datumsplatzhalt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7" name="Textplatzhalt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18" name="Textplatzhalt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de-DE" noProof="0"/>
              <a:t>Untertitel durch Klicken hinzufügen</a:t>
            </a:r>
          </a:p>
        </p:txBody>
      </p:sp>
      <p:sp>
        <p:nvSpPr>
          <p:cNvPr id="19" name="Textplatzhalt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20" name="Textplatzhalt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de-DE" noProof="0"/>
              <a:t>Titel durch Klicken hinzufügen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nsere Wettbewerber v2">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hteck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 name="Datumsplatzhalt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8" name="Textplatzhalt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9" name="Textplatzhalt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Klicken, um einen Namen hinzuzufügen</a:t>
            </a:r>
          </a:p>
        </p:txBody>
      </p:sp>
      <p:sp>
        <p:nvSpPr>
          <p:cNvPr id="10" name="Textplatzhalt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1" name="Textplatzhalt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2" name="Textplatzhalt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Klicken, um Namen hinzuzufügen</a:t>
            </a:r>
          </a:p>
        </p:txBody>
      </p:sp>
      <p:cxnSp>
        <p:nvCxnSpPr>
          <p:cNvPr id="16" name="Gerader Verbinde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platzhalt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20" name="Textplatzhalt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2" name="Titel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chstumsstrategie">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11" name="Textplatzhalt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12" name="Textplatzhalt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ktio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Inhaltsplatzhalter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8" name="Textplatzhalt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3" name="Datumsplatzhalt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78" name="Textplatzhalt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79" name="Textplatzhalt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9" name="Titel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9" name="Inhaltsplatzhalter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Jahres-Aktionspla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16" name="Textplatzhalt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6" name="Textplatzhalt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7" name="Textplatzhalt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8" name="Textplatzhalt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9" name="Textplatzhalt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0" name="Textplatzhalt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1" name="Textplatzhalt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2" name="Textplatzhalt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3" name="Textplatzhalt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4" name="Textplatzhalt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5" name="Textplatzhalt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6" name="Textplatzhalt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52" name="Textplatzhalt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de-DE" noProof="0"/>
              <a:t>Jahr hinzufügen</a:t>
            </a:r>
          </a:p>
        </p:txBody>
      </p:sp>
      <p:sp>
        <p:nvSpPr>
          <p:cNvPr id="53" name="Textplatzhalt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de-DE" noProof="0"/>
              <a:t>Jahr hinzufügen</a:t>
            </a:r>
          </a:p>
        </p:txBody>
      </p:sp>
      <p:sp>
        <p:nvSpPr>
          <p:cNvPr id="54" name="Textplatzhalt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5" name="Textplatzhalt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6" name="Textplatzhalt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7" name="Textplatzhalt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8" name="Textplatzhalt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de-DE" noProof="0"/>
              <a:t>Klicken Sie, um Text hinzuzufügen.</a:t>
            </a:r>
          </a:p>
        </p:txBody>
      </p:sp>
      <p:sp>
        <p:nvSpPr>
          <p:cNvPr id="59" name="Textplatzhalt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40" name="Titel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e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Bildplatzhalt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Bildplatzhalt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11" name="Titel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
        <p:nvSpPr>
          <p:cNvPr id="6" name="Inhaltsplatzhalter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s Team in Person">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9" name="Rechteck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4" name="Textplatzhalt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15" name="Textplatzhalt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16" name="Bildplatzhalt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7" name="Bildplatzhalt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8" name="Bildplatzhalt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9" name="Textplatzhalt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20" name="Textplatzhalt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1" name="Textplatzhalt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22" name="Textplatzhalt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3" name="Textplatzhalt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24" name="Textplatzhalt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6" name="Rechteck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8" name="Rechteck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0" name="Rechteck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2" name="Rechteck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s gesamte Team">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11" name="Rechteck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1" name="Textplatzhalt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32" name="Textplatzhalt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6" name="Textplatzhalt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37" name="Textplatzhalt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8" name="Textplatzhalt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39" name="Textplatzhalt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40" name="Textplatzhalt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41" name="Textplatzhalt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2" name="Bildplatzhalt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63" name="Textplatzhalt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64" name="Textplatzhalt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8" name="Textplatzhalt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69" name="Textplatzhalt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0" name="Textplatzhalt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71" name="Textplatzhalt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2" name="Textplatzhalt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de-DE" noProof="0"/>
              <a:t>Namen hinzufügen</a:t>
            </a:r>
          </a:p>
        </p:txBody>
      </p:sp>
      <p:sp>
        <p:nvSpPr>
          <p:cNvPr id="73" name="Textplatzhalt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4" name="Rechteck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78" name="Bildplatzhalt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79" name="Rechteck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0" name="Bildplatzhalt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1" name="Rechteck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2" name="Bildplatzhalt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3" name="Rechteck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4" name="Bildplatzhalt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5" name="Rechteck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6" name="Bildplatzhalt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7" name="Rechteck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8" name="Bildplatzhalt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9" name="Rechteck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90" name="Bildplatzhalt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91" name="Rechteck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2" name="Titel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erung">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34" name="Rechteck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9" name="Textplatzhalt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0" name="Textplatzhalt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6" name="Textplatzhalt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7" name="Textplatzhalt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28" name="Textplatzhalt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29" name="Textplatzhalt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30" name="Textplatzhalt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31" name="Titel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Über uns">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 name="Titel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de-DE" noProof="0"/>
              <a:t>Titel durch Klicken hinzufügen</a:t>
            </a:r>
          </a:p>
        </p:txBody>
      </p:sp>
      <p:sp>
        <p:nvSpPr>
          <p:cNvPr id="11" name="Textplatzhalt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usammenfassun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11" name="Titel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de-DE" noProof="0"/>
              <a:t>Titel durch Klicken hinzufügen</a:t>
            </a:r>
          </a:p>
        </p:txBody>
      </p:sp>
      <p:sp>
        <p:nvSpPr>
          <p:cNvPr id="8" name="Textplatzhalt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elen Dank">
    <p:bg>
      <p:bgPr>
        <a:solidFill>
          <a:schemeClr val="tx1"/>
        </a:solidFill>
        <a:effectLst/>
      </p:bgPr>
    </p:b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Textplatzhalt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de-DE" noProof="0" smtClean="0"/>
              <a:pPr rtl="0"/>
              <a:t>‹Nr.›</a:t>
            </a:fld>
            <a:endParaRPr lang="de-DE" noProof="0"/>
          </a:p>
        </p:txBody>
      </p:sp>
      <p:sp>
        <p:nvSpPr>
          <p:cNvPr id="2" name="Titel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umsplatzhalt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3" name="Bildplatzhalt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16" name="Textplatzhalt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7" name="Textplatzhalt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5" name="Textplatzhalt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ösung">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umsplatzhalt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2" name="Textplatzhalt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3" name="Textplatzhalt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4" name="Textplatzhalt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5" name="Textplatzhalt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8" name="Textplatzhalt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9" name="Textplatzhalt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umsplatzhalt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de-DE" noProof="0"/>
              <a:t>06.08.20XX</a:t>
            </a:r>
          </a:p>
        </p:txBody>
      </p:sp>
      <p:sp>
        <p:nvSpPr>
          <p:cNvPr id="8" name="Fußzeilenplatzhalt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de-DE" noProof="0"/>
              <a:t>VERKAUFSPRÄSENTATION</a:t>
            </a:r>
          </a:p>
        </p:txBody>
      </p:sp>
      <p:sp>
        <p:nvSpPr>
          <p:cNvPr id="9" name="Foliennummernplatzhalt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5" name="Textplatzhalt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36" name="Textplatzhalt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40" name="Textplatzhalt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41" name="Textplatzhalt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42" name="Textplatzhalt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4" name="Bildplatzhalt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de-DE" noProof="0"/>
              <a:t>Bild durch Klicken auf Symbol hinzufügen</a:t>
            </a:r>
          </a:p>
        </p:txBody>
      </p:sp>
      <p:sp>
        <p:nvSpPr>
          <p:cNvPr id="22" name="Bildplatzhalt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de-DE" noProof="0"/>
              <a:t>Bild durch Klicken auf Symbol hinzufügen</a:t>
            </a:r>
          </a:p>
        </p:txBody>
      </p:sp>
      <p:sp>
        <p:nvSpPr>
          <p:cNvPr id="24" name="Bildplatzhalt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de-DE" noProof="0"/>
              <a:t>Bild durch Klicken auf Symbol hinzufügen</a:t>
            </a:r>
          </a:p>
        </p:txBody>
      </p:sp>
      <p:sp>
        <p:nvSpPr>
          <p:cNvPr id="25" name="Bildplatzhalt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ktvorteile">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de-DE" noProof="0"/>
              <a:t>Titel durch Klicken hinzufügen</a:t>
            </a:r>
          </a:p>
        </p:txBody>
      </p:sp>
      <p:sp>
        <p:nvSpPr>
          <p:cNvPr id="9" name="Textplatzhalt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nternehmensübersicht">
    <p:spTree>
      <p:nvGrpSpPr>
        <p:cNvPr id="1" name=""/>
        <p:cNvGrpSpPr/>
        <p:nvPr/>
      </p:nvGrpSpPr>
      <p:grpSpPr>
        <a:xfrm>
          <a:off x="0" y="0"/>
          <a:ext cx="0" cy="0"/>
          <a:chOff x="0" y="0"/>
          <a:chExt cx="0" cy="0"/>
        </a:xfrm>
      </p:grpSpPr>
      <p:sp>
        <p:nvSpPr>
          <p:cNvPr id="5" name="Bildplatzhalt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schäftsmodel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Bildplatzhalt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de-DE" noProof="0"/>
              <a:t>Titel durch Klicken hinzufügen</a:t>
            </a:r>
          </a:p>
        </p:txBody>
      </p:sp>
      <p:sp>
        <p:nvSpPr>
          <p:cNvPr id="16" name="Textplatzhalt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15" name="Textplatzhalt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1" name="Textplatzhalt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5" name="Datumsplatzhalt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4" name="Titel 1">
            <a:extLst>
              <a:ext uri="{FF2B5EF4-FFF2-40B4-BE49-F238E27FC236}">
                <a16:creationId xmlns:a16="http://schemas.microsoft.com/office/drawing/2014/main" id="{4FA2B6EC-7682-494A-A02D-E22FEB7A4FD2}"/>
              </a:ext>
            </a:extLst>
          </p:cNvPr>
          <p:cNvSpPr txBox="1">
            <a:spLocks/>
          </p:cNvSpPr>
          <p:nvPr userDrawn="1"/>
        </p:nvSpPr>
        <p:spPr>
          <a:xfrm>
            <a:off x="0" y="1036629"/>
            <a:ext cx="6007099" cy="4784742"/>
          </a:xfrm>
          <a:prstGeom prst="rect">
            <a:avLst/>
          </a:prstGeom>
          <a:solidFill>
            <a:schemeClr val="accent6">
              <a:alpha val="80000"/>
            </a:schemeClr>
          </a:solidFill>
        </p:spPr>
        <p:txBody>
          <a:bodyPr vert="horz" lIns="822960" tIns="640080" rIns="91440" bIns="45720" rtlCol="0" anchor="t">
            <a:normAutofit/>
          </a:bodyPr>
          <a:lstStyle>
            <a:lvl1pPr algn="l" defTabSz="914400" rtl="0" eaLnBrk="1" latinLnBrk="0" hangingPunct="1">
              <a:lnSpc>
                <a:spcPct val="100000"/>
              </a:lnSpc>
              <a:spcBef>
                <a:spcPct val="0"/>
              </a:spcBef>
              <a:buNone/>
              <a:defRPr sz="2800" b="1" kern="1200" cap="all" spc="400" baseline="0">
                <a:ln w="19050">
                  <a:solidFill>
                    <a:schemeClr val="accent2"/>
                  </a:solidFill>
                </a:ln>
                <a:noFill/>
                <a:latin typeface="Arial" panose="020B0604020202020204" pitchFamily="34" charset="0"/>
                <a:ea typeface="+mj-ea"/>
                <a:cs typeface="Arial" panose="020B0604020202020204" pitchFamily="34" charset="0"/>
              </a:defRPr>
            </a:lvl1pPr>
          </a:lstStyle>
          <a:p>
            <a:r>
              <a:rPr lang="de-DE" noProof="0"/>
              <a:t>Titel durch Klicken hinzufügen</a:t>
            </a:r>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umsplatzhalt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0" name="Textplatzhalt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1" name="Textplatzhalt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12" name="Textplatzhalt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3" name="Textplatzhalt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cxnSp>
        <p:nvCxnSpPr>
          <p:cNvPr id="14" name="Gerader Verbinde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platzhalt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de-DE" noProof="0"/>
              <a:t>Titel hinzufügen</a:t>
            </a:r>
          </a:p>
        </p:txBody>
      </p:sp>
      <p:sp>
        <p:nvSpPr>
          <p:cNvPr id="16" name="Textplatzhalt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de-DE" noProof="0"/>
              <a:t>Titel hinzufügen</a:t>
            </a:r>
          </a:p>
        </p:txBody>
      </p:sp>
      <p:cxnSp>
        <p:nvCxnSpPr>
          <p:cNvPr id="26" name="Gerader Verbinde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06.08.20XX</a:t>
            </a:r>
          </a:p>
        </p:txBody>
      </p:sp>
      <p:sp>
        <p:nvSpPr>
          <p:cNvPr id="5" name="Fußzeilenplatzhalt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de-DE" noProof="0" smtClean="0"/>
              <a:pPr rtl="0"/>
              <a:t>‹Nr.›</a:t>
            </a:fld>
            <a:endParaRPr lang="de-DE"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Kleidung, Im Haus, Person, Text enthält.&#10;&#10;Automatisch generierte Beschreibung">
            <a:extLst>
              <a:ext uri="{FF2B5EF4-FFF2-40B4-BE49-F238E27FC236}">
                <a16:creationId xmlns:a16="http://schemas.microsoft.com/office/drawing/2014/main" id="{C3AC2D31-AD0D-49F3-AFFA-6AA2DF733B8F}"/>
              </a:ext>
            </a:extLst>
          </p:cNvPr>
          <p:cNvPicPr>
            <a:picLocks noGrp="1" noChangeAspect="1"/>
          </p:cNvPicPr>
          <p:nvPr>
            <p:ph type="pic" sz="quarter" idx="13"/>
          </p:nvPr>
        </p:nvPicPr>
        <p:blipFill>
          <a:blip r:embed="rId3"/>
          <a:srcRect t="10595" b="10595"/>
          <a:stretch>
            <a:fillRect/>
          </a:stretch>
        </p:blipFill>
        <p:spPr/>
      </p:pic>
      <p:sp>
        <p:nvSpPr>
          <p:cNvPr id="22" name="Titel 21">
            <a:extLst>
              <a:ext uri="{FF2B5EF4-FFF2-40B4-BE49-F238E27FC236}">
                <a16:creationId xmlns:a16="http://schemas.microsoft.com/office/drawing/2014/main" id="{115C523A-AC40-4CBA-9DF4-B287ED32185D}"/>
              </a:ext>
            </a:extLst>
          </p:cNvPr>
          <p:cNvSpPr>
            <a:spLocks noGrp="1"/>
          </p:cNvSpPr>
          <p:nvPr>
            <p:ph type="title"/>
          </p:nvPr>
        </p:nvSpPr>
        <p:spPr>
          <a:xfrm>
            <a:off x="6577501" y="2360712"/>
            <a:ext cx="5869021" cy="2003898"/>
          </a:xfrm>
        </p:spPr>
        <p:txBody>
          <a:bodyPr rtlCol="0"/>
          <a:lstStyle/>
          <a:p>
            <a:pPr rtl="0"/>
            <a:r>
              <a:rPr lang="de-DE" sz="3000" dirty="0" err="1"/>
              <a:t>Bachelor’s</a:t>
            </a:r>
            <a:r>
              <a:rPr lang="de-DE" sz="3000" dirty="0"/>
              <a:t> Thesis Kolloquium</a:t>
            </a:r>
          </a:p>
        </p:txBody>
      </p:sp>
      <p:sp>
        <p:nvSpPr>
          <p:cNvPr id="17" name="Textplatzhalter 16">
            <a:extLst>
              <a:ext uri="{FF2B5EF4-FFF2-40B4-BE49-F238E27FC236}">
                <a16:creationId xmlns:a16="http://schemas.microsoft.com/office/drawing/2014/main" id="{75B1C734-42CB-4311-8905-2F41D09107C7}"/>
              </a:ext>
            </a:extLst>
          </p:cNvPr>
          <p:cNvSpPr>
            <a:spLocks noGrp="1"/>
          </p:cNvSpPr>
          <p:nvPr>
            <p:ph type="body" sz="quarter" idx="15"/>
          </p:nvPr>
        </p:nvSpPr>
        <p:spPr>
          <a:xfrm>
            <a:off x="7039411" y="3698622"/>
            <a:ext cx="3245229" cy="433365"/>
          </a:xfrm>
        </p:spPr>
        <p:txBody>
          <a:bodyPr rtlCol="0">
            <a:normAutofit fontScale="92500" lnSpcReduction="10000"/>
          </a:bodyPr>
          <a:lstStyle/>
          <a:p>
            <a:pPr rtl="0">
              <a:lnSpc>
                <a:spcPct val="110000"/>
              </a:lnSpc>
            </a:pPr>
            <a:r>
              <a:rPr lang="de-DE" dirty="0"/>
              <a:t>Nicolas Taylor</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el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7881584" cy="466344"/>
          </a:xfrm>
        </p:spPr>
        <p:txBody>
          <a:bodyPr rtlCol="0"/>
          <a:lstStyle/>
          <a:p>
            <a:pPr rtl="0"/>
            <a:r>
              <a:rPr lang="de-DE" sz="2800" i="0" u="none" strike="noStrike" kern="1200" cap="all" spc="400" normalizeH="0">
                <a:ln w="19050">
                  <a:solidFill>
                    <a:schemeClr val="accent5"/>
                  </a:solidFill>
                </a:ln>
                <a:noFill/>
                <a:effectLst/>
                <a:uLnTx/>
                <a:uFillTx/>
                <a:ea typeface="+mn-ea"/>
              </a:rPr>
              <a:t>Überblick über den Markt</a:t>
            </a:r>
            <a:endParaRPr lang="de-DE"/>
          </a:p>
        </p:txBody>
      </p:sp>
      <p:sp>
        <p:nvSpPr>
          <p:cNvPr id="4" name="Textplatzhalt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rtlCol="0">
            <a:normAutofit fontScale="92500"/>
          </a:bodyPr>
          <a:lstStyle/>
          <a:p>
            <a:pPr rtl="0"/>
            <a:r>
              <a:rPr lang="de-DE" dirty="0"/>
              <a:t>3 Mrd. €</a:t>
            </a:r>
          </a:p>
        </p:txBody>
      </p:sp>
      <p:sp>
        <p:nvSpPr>
          <p:cNvPr id="5" name="Textplatzhalt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2365026"/>
          </a:xfrm>
        </p:spPr>
        <p:txBody>
          <a:bodyPr rtlCol="0"/>
          <a:lstStyle/>
          <a:p>
            <a:pPr rtl="0"/>
            <a:r>
              <a:rPr lang="de-DE" dirty="0"/>
              <a:t>Gestaltungsmöglichkeit</a:t>
            </a:r>
          </a:p>
          <a:p>
            <a:pPr rtl="0"/>
            <a:r>
              <a:rPr lang="de-DE" dirty="0"/>
              <a:t>Vollständig inklusiver Markt</a:t>
            </a:r>
          </a:p>
          <a:p>
            <a:pPr rtl="0"/>
            <a:r>
              <a:rPr lang="de-DE" dirty="0"/>
              <a:t>Gesamter adressierbarer Markt</a:t>
            </a:r>
          </a:p>
        </p:txBody>
      </p:sp>
      <p:sp>
        <p:nvSpPr>
          <p:cNvPr id="8" name="Textplatzhalt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rtlCol="0">
            <a:normAutofit fontScale="92500"/>
          </a:bodyPr>
          <a:lstStyle/>
          <a:p>
            <a:pPr rtl="0"/>
            <a:r>
              <a:rPr lang="de-DE"/>
              <a:t>2 Mrd. €</a:t>
            </a:r>
          </a:p>
        </p:txBody>
      </p:sp>
      <p:sp>
        <p:nvSpPr>
          <p:cNvPr id="6" name="Textplatzhalt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365026"/>
          </a:xfrm>
        </p:spPr>
        <p:txBody>
          <a:bodyPr rtlCol="0">
            <a:normAutofit/>
          </a:bodyPr>
          <a:lstStyle/>
          <a:p>
            <a:pPr rtl="0"/>
            <a:r>
              <a:rPr lang="de-DE" dirty="0"/>
              <a:t>Entwicklungsfreiheit</a:t>
            </a:r>
          </a:p>
          <a:p>
            <a:pPr rtl="0"/>
            <a:r>
              <a:rPr lang="de-DE" dirty="0"/>
              <a:t>Selektiv inklusiver Markt</a:t>
            </a:r>
          </a:p>
          <a:p>
            <a:pPr rtl="0"/>
            <a:r>
              <a:rPr lang="de-DE" dirty="0"/>
              <a:t>Bedienbarer adressierbarer Markt</a:t>
            </a:r>
          </a:p>
          <a:p>
            <a:pPr rtl="0"/>
            <a:r>
              <a:rPr lang="de-DE" dirty="0"/>
              <a:t>​</a:t>
            </a:r>
          </a:p>
        </p:txBody>
      </p:sp>
      <p:sp>
        <p:nvSpPr>
          <p:cNvPr id="9" name="Textplatzhalt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rtlCol="0">
            <a:normAutofit fontScale="92500"/>
          </a:bodyPr>
          <a:lstStyle/>
          <a:p>
            <a:pPr rtl="0"/>
            <a:r>
              <a:rPr lang="de-DE"/>
              <a:t>1 Mrd. €</a:t>
            </a:r>
          </a:p>
        </p:txBody>
      </p:sp>
      <p:sp>
        <p:nvSpPr>
          <p:cNvPr id="7" name="Textplatzhalt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2365026"/>
          </a:xfrm>
        </p:spPr>
        <p:txBody>
          <a:bodyPr rtlCol="0">
            <a:normAutofit/>
          </a:bodyPr>
          <a:lstStyle/>
          <a:p>
            <a:pPr rtl="0"/>
            <a:r>
              <a:rPr lang="de-DE"/>
              <a:t>Wenige Mitbewerber</a:t>
            </a:r>
          </a:p>
          <a:p>
            <a:pPr rtl="0"/>
            <a:r>
              <a:rPr lang="de-DE"/>
              <a:t>Gezielter Markt</a:t>
            </a:r>
          </a:p>
          <a:p>
            <a:pPr rtl="0"/>
            <a:r>
              <a:rPr lang="de-DE"/>
              <a:t>Bedienbarer erreichbarer Markt</a:t>
            </a:r>
          </a:p>
          <a:p>
            <a:pPr rtl="0"/>
            <a:r>
              <a:rPr lang="de-DE"/>
              <a:t>​</a:t>
            </a:r>
          </a:p>
        </p:txBody>
      </p:sp>
      <p:sp>
        <p:nvSpPr>
          <p:cNvPr id="11" name="Datumsplatzhalt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2" name="Fußzeilenplatzhalt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3" name="Foliennummernplatzhalt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10</a:t>
            </a:fld>
            <a:endParaRPr lang="de-DE"/>
          </a:p>
        </p:txBody>
      </p:sp>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Bildplatzhalter 332" descr="Eine Frau mit VR-Brille im Gesicht&#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170" name="Datumsplatzhalt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23" name="Textplatzhalt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normAutofit/>
          </a:bodyPr>
          <a:lstStyle/>
          <a:p>
            <a:pPr rtl="0"/>
            <a:endParaRPr lang="de-DE" sz="1600"/>
          </a:p>
        </p:txBody>
      </p:sp>
      <p:sp>
        <p:nvSpPr>
          <p:cNvPr id="171" name="Fußzeilenplatzhalt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72" name="Foliennummernplatzhalt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11</a:t>
            </a:fld>
            <a:endParaRPr lang="de-DE"/>
          </a:p>
        </p:txBody>
      </p:sp>
      <p:sp>
        <p:nvSpPr>
          <p:cNvPr id="24" name="Textplatzhalt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normAutofit/>
          </a:bodyPr>
          <a:lstStyle/>
          <a:p>
            <a:pPr rtl="0"/>
            <a:endParaRPr lang="de-DE" sz="1600"/>
          </a:p>
        </p:txBody>
      </p:sp>
      <p:sp>
        <p:nvSpPr>
          <p:cNvPr id="41" name="Textplatzhalt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rtlCol="0">
            <a:normAutofit/>
          </a:bodyPr>
          <a:lstStyle/>
          <a:p>
            <a:pPr rtl="0"/>
            <a:r>
              <a:rPr lang="de-DE"/>
              <a:t>Gestaltungsmöglichkeit</a:t>
            </a:r>
          </a:p>
          <a:p>
            <a:pPr rtl="0"/>
            <a:r>
              <a:rPr lang="de-DE"/>
              <a:t>Vollständig inklusiver Markt</a:t>
            </a:r>
          </a:p>
          <a:p>
            <a:pPr rtl="0"/>
            <a:r>
              <a:rPr lang="de-DE"/>
              <a:t>Gesamter adressierbarer Markt</a:t>
            </a:r>
          </a:p>
        </p:txBody>
      </p:sp>
      <p:sp>
        <p:nvSpPr>
          <p:cNvPr id="22" name="Textplatzhalt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normAutofit/>
          </a:bodyPr>
          <a:lstStyle/>
          <a:p>
            <a:pPr rtl="0"/>
            <a:endParaRPr lang="de-DE" sz="1600"/>
          </a:p>
        </p:txBody>
      </p:sp>
      <p:sp>
        <p:nvSpPr>
          <p:cNvPr id="16" name="Textplatzhalt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rtlCol="0">
            <a:noAutofit/>
          </a:bodyPr>
          <a:lstStyle/>
          <a:p>
            <a:pPr rtl="0"/>
            <a:r>
              <a:rPr lang="de-DE"/>
              <a:t>Entwicklungsfreiheit</a:t>
            </a:r>
          </a:p>
          <a:p>
            <a:pPr rtl="0"/>
            <a:r>
              <a:rPr lang="de-DE"/>
              <a:t>Selektiv inklusiver Markt</a:t>
            </a:r>
          </a:p>
          <a:p>
            <a:pPr rtl="0"/>
            <a:r>
              <a:rPr lang="de-DE"/>
              <a:t>Bedienbarer adressierbarer Markt</a:t>
            </a:r>
          </a:p>
          <a:p>
            <a:pPr rtl="0"/>
            <a:r>
              <a:rPr lang="de-DE"/>
              <a:t>​</a:t>
            </a:r>
          </a:p>
        </p:txBody>
      </p:sp>
      <p:sp>
        <p:nvSpPr>
          <p:cNvPr id="40" name="Textplatzhalt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rtlCol="0">
            <a:noAutofit/>
          </a:bodyPr>
          <a:lstStyle/>
          <a:p>
            <a:pPr rtl="0"/>
            <a:r>
              <a:rPr lang="de-DE"/>
              <a:t>Wenige Mitbewerber</a:t>
            </a:r>
          </a:p>
          <a:p>
            <a:pPr rtl="0"/>
            <a:r>
              <a:rPr lang="de-DE"/>
              <a:t>Gezielter Markt</a:t>
            </a:r>
          </a:p>
          <a:p>
            <a:pPr rtl="0"/>
            <a:r>
              <a:rPr lang="de-DE"/>
              <a:t>Bedienbarer erreichbarer Markt</a:t>
            </a:r>
          </a:p>
          <a:p>
            <a:pPr rtl="0"/>
            <a:r>
              <a:rPr lang="de-DE"/>
              <a:t>​</a:t>
            </a:r>
          </a:p>
        </p:txBody>
      </p:sp>
      <p:sp>
        <p:nvSpPr>
          <p:cNvPr id="47" name="Titel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rtlCol="0"/>
          <a:lstStyle/>
          <a:p>
            <a:pPr rtl="0"/>
            <a:r>
              <a:rPr lang="de-DE"/>
              <a:t>Marktvergleich</a:t>
            </a:r>
          </a:p>
        </p:txBody>
      </p:sp>
    </p:spTree>
    <p:extLst>
      <p:ext uri="{BB962C8B-B14F-4D97-AF65-F5344CB8AC3E}">
        <p14:creationId xmlns:p14="http://schemas.microsoft.com/office/powerpoint/2010/main" val="105714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1A351523-BE9E-4047-8916-20F1F4A9FB16}"/>
              </a:ext>
            </a:extLst>
          </p:cNvPr>
          <p:cNvSpPr>
            <a:spLocks noGrp="1"/>
          </p:cNvSpPr>
          <p:nvPr>
            <p:ph type="title"/>
          </p:nvPr>
        </p:nvSpPr>
        <p:spPr>
          <a:xfrm>
            <a:off x="2796031" y="1649421"/>
            <a:ext cx="6603341" cy="466344"/>
          </a:xfrm>
        </p:spPr>
        <p:txBody>
          <a:bodyPr rtlCol="0"/>
          <a:lstStyle/>
          <a:p>
            <a:pPr rtl="0"/>
            <a:r>
              <a:rPr lang="de-DE" sz="2800" i="0" u="none" strike="noStrike" kern="1200" cap="all" spc="400" normalizeH="0">
                <a:ln w="19050">
                  <a:solidFill>
                    <a:schemeClr val="accent6"/>
                  </a:solidFill>
                </a:ln>
                <a:noFill/>
                <a:effectLst/>
                <a:uLnTx/>
                <a:uFillTx/>
                <a:ea typeface="+mn-ea"/>
              </a:rPr>
              <a:t>Unsere Wettbewerber</a:t>
            </a:r>
            <a:endParaRPr lang="de-DE"/>
          </a:p>
        </p:txBody>
      </p:sp>
      <p:pic>
        <p:nvPicPr>
          <p:cNvPr id="65" name="Bildplatzhalter 64" descr="Roboterhand und menschliche Hand berühren sich fast mit ihren Zeigefingern">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platzhalt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rtlCol="0"/>
          <a:lstStyle/>
          <a:p>
            <a:pPr rtl="0"/>
            <a:r>
              <a:rPr lang="de-DE"/>
              <a:t>Contoso​</a:t>
            </a:r>
          </a:p>
        </p:txBody>
      </p:sp>
      <p:sp>
        <p:nvSpPr>
          <p:cNvPr id="62" name="Textplatzhalt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rtlCol="0"/>
          <a:lstStyle/>
          <a:p>
            <a:pPr rtl="0"/>
            <a:r>
              <a:rPr lang="de-DE"/>
              <a:t>Mitbewerber</a:t>
            </a:r>
          </a:p>
        </p:txBody>
      </p:sp>
      <p:sp>
        <p:nvSpPr>
          <p:cNvPr id="63" name="Textplatzhalt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rtlCol="0">
            <a:normAutofit/>
          </a:bodyPr>
          <a:lstStyle/>
          <a:p>
            <a:pPr rtl="0"/>
            <a:r>
              <a:rPr lang="de-DE"/>
              <a:t>Unser Produkt liegt preislich unter dem anderer Aufgabenverwaltungstools auf dem Markt</a:t>
            </a:r>
          </a:p>
          <a:p>
            <a:pPr rtl="0"/>
            <a:r>
              <a:rPr lang="de-DE"/>
              <a:t>Einfache und benutzerfreundliche App und Website, im Vergleich zu den komplexen Tools unserer Mitbewerber</a:t>
            </a:r>
          </a:p>
          <a:p>
            <a:pPr rtl="0"/>
            <a:r>
              <a:rPr lang="de-DE"/>
              <a:t>Erschwinglichkeit ist der Hauptgrund, warum sich unsere Konsumenten für unser Produkt entscheiden</a:t>
            </a:r>
          </a:p>
        </p:txBody>
      </p:sp>
      <p:sp>
        <p:nvSpPr>
          <p:cNvPr id="61" name="Textplatzhalt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rtlCol="0">
            <a:normAutofit/>
          </a:bodyPr>
          <a:lstStyle/>
          <a:p>
            <a:pPr rtl="0"/>
            <a:r>
              <a:rPr lang="de-DE"/>
              <a:t>Unternehmen A</a:t>
            </a:r>
            <a:br>
              <a:rPr lang="de-DE"/>
            </a:br>
            <a:r>
              <a:rPr lang="de-DE"/>
              <a:t>Produkt ist teurer</a:t>
            </a:r>
          </a:p>
          <a:p>
            <a:pPr rtl="0"/>
            <a:r>
              <a:rPr lang="de-DE"/>
              <a:t>Unternehmen B &amp; C</a:t>
            </a:r>
            <a:br>
              <a:rPr lang="de-DE"/>
            </a:br>
            <a:r>
              <a:rPr lang="de-DE"/>
              <a:t>Das Produkt ist teuer und umständlich zu verwenden</a:t>
            </a:r>
          </a:p>
          <a:p>
            <a:pPr rtl="0"/>
            <a:r>
              <a:rPr lang="de-DE"/>
              <a:t>Unternehmen D &amp; E</a:t>
            </a:r>
            <a:br>
              <a:rPr lang="de-DE"/>
            </a:br>
            <a:r>
              <a:rPr lang="de-DE"/>
              <a:t>Das Produkt ist erschwinglich, aber umständlich zu verwenden.</a:t>
            </a:r>
          </a:p>
        </p:txBody>
      </p:sp>
      <p:sp>
        <p:nvSpPr>
          <p:cNvPr id="7" name="Datumsplatzhalt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8" name="Fußzeilenplatzhalt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9" name="Foliennummernplatzhalt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12</a:t>
            </a:fld>
            <a:endParaRPr lang="de-DE"/>
          </a:p>
        </p:txBody>
      </p:sp>
    </p:spTree>
    <p:extLst>
      <p:ext uri="{BB962C8B-B14F-4D97-AF65-F5344CB8AC3E}">
        <p14:creationId xmlns:p14="http://schemas.microsoft.com/office/powerpoint/2010/main" val="332431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DB4F4C0-66F2-4AE9-ACA2-A28930730CAF}"/>
              </a:ext>
            </a:extLst>
          </p:cNvPr>
          <p:cNvSpPr>
            <a:spLocks noGrp="1"/>
          </p:cNvSpPr>
          <p:nvPr>
            <p:ph type="title"/>
          </p:nvPr>
        </p:nvSpPr>
        <p:spPr/>
        <p:txBody>
          <a:bodyPr rtlCol="0"/>
          <a:lstStyle/>
          <a:p>
            <a:pPr rtl="0"/>
            <a:r>
              <a:rPr lang="de-DE" sz="2800" i="0" u="none" strike="noStrike" kern="1200" cap="all" spc="400" normalizeH="0">
                <a:ln w="19050">
                  <a:solidFill>
                    <a:schemeClr val="bg1"/>
                  </a:solidFill>
                </a:ln>
                <a:noFill/>
                <a:effectLst/>
                <a:uLnTx/>
                <a:uFillTx/>
                <a:ea typeface="+mn-ea"/>
              </a:rPr>
              <a:t>Wettbewerber</a:t>
            </a:r>
            <a:endParaRPr lang="de-DE"/>
          </a:p>
        </p:txBody>
      </p:sp>
      <p:sp>
        <p:nvSpPr>
          <p:cNvPr id="5" name="Textplatzhalt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rtlCol="0"/>
          <a:lstStyle/>
          <a:p>
            <a:pPr rtl="0"/>
            <a:r>
              <a:rPr lang="de-DE"/>
              <a:t>Praktisch</a:t>
            </a:r>
          </a:p>
        </p:txBody>
      </p:sp>
      <p:sp>
        <p:nvSpPr>
          <p:cNvPr id="20" name="Textplatzhalt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rtlCol="0"/>
          <a:lstStyle/>
          <a:p>
            <a:pPr rtl="0"/>
            <a:r>
              <a:rPr lang="de-DE"/>
              <a:t>A</a:t>
            </a:r>
          </a:p>
        </p:txBody>
      </p:sp>
      <p:sp>
        <p:nvSpPr>
          <p:cNvPr id="25" name="Textplatzhalt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rtlCol="0"/>
          <a:lstStyle/>
          <a:p>
            <a:pPr rtl="0"/>
            <a:r>
              <a:rPr lang="de-DE"/>
              <a:t>Contoso</a:t>
            </a:r>
          </a:p>
        </p:txBody>
      </p:sp>
      <p:sp>
        <p:nvSpPr>
          <p:cNvPr id="13" name="Textplatzhalter 12">
            <a:extLst>
              <a:ext uri="{FF2B5EF4-FFF2-40B4-BE49-F238E27FC236}">
                <a16:creationId xmlns:a16="http://schemas.microsoft.com/office/drawing/2014/main" id="{D68FEEAD-9F82-4D26-A696-EF776869AA98}"/>
              </a:ext>
            </a:extLst>
          </p:cNvPr>
          <p:cNvSpPr>
            <a:spLocks noGrp="1"/>
          </p:cNvSpPr>
          <p:nvPr>
            <p:ph type="body" sz="quarter" idx="25"/>
          </p:nvPr>
        </p:nvSpPr>
        <p:spPr>
          <a:xfrm>
            <a:off x="2742744" y="3467155"/>
            <a:ext cx="1209143" cy="492025"/>
          </a:xfrm>
        </p:spPr>
        <p:txBody>
          <a:bodyPr rtlCol="0"/>
          <a:lstStyle/>
          <a:p>
            <a:pPr rtl="0"/>
            <a:r>
              <a:rPr lang="de-DE"/>
              <a:t>Teuer</a:t>
            </a:r>
          </a:p>
        </p:txBody>
      </p:sp>
      <p:sp>
        <p:nvSpPr>
          <p:cNvPr id="19" name="Textplatzhalter 18">
            <a:extLst>
              <a:ext uri="{FF2B5EF4-FFF2-40B4-BE49-F238E27FC236}">
                <a16:creationId xmlns:a16="http://schemas.microsoft.com/office/drawing/2014/main" id="{2AF1C9F2-F99F-4977-90E2-7421C5EFCC68}"/>
              </a:ext>
            </a:extLst>
          </p:cNvPr>
          <p:cNvSpPr>
            <a:spLocks noGrp="1"/>
          </p:cNvSpPr>
          <p:nvPr>
            <p:ph type="body" sz="quarter" idx="19"/>
          </p:nvPr>
        </p:nvSpPr>
        <p:spPr>
          <a:xfrm>
            <a:off x="8301605" y="3467155"/>
            <a:ext cx="1380681" cy="492025"/>
          </a:xfrm>
        </p:spPr>
        <p:txBody>
          <a:bodyPr rtlCol="0"/>
          <a:lstStyle/>
          <a:p>
            <a:pPr rtl="0"/>
            <a:r>
              <a:rPr lang="de-DE"/>
              <a:t>Günstig</a:t>
            </a:r>
          </a:p>
        </p:txBody>
      </p:sp>
      <p:sp>
        <p:nvSpPr>
          <p:cNvPr id="22" name="Textplatzhalt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rtlCol="0"/>
          <a:lstStyle/>
          <a:p>
            <a:pPr rtl="0"/>
            <a:r>
              <a:rPr lang="de-DE"/>
              <a:t>D</a:t>
            </a:r>
          </a:p>
        </p:txBody>
      </p:sp>
      <p:sp>
        <p:nvSpPr>
          <p:cNvPr id="21" name="Textplatzhalt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rtlCol="0"/>
          <a:lstStyle/>
          <a:p>
            <a:pPr rtl="0"/>
            <a:r>
              <a:rPr lang="de-DE"/>
              <a:t>E</a:t>
            </a:r>
          </a:p>
        </p:txBody>
      </p:sp>
      <p:sp>
        <p:nvSpPr>
          <p:cNvPr id="23" name="Textplatzhalt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rtlCol="0"/>
          <a:lstStyle/>
          <a:p>
            <a:pPr rtl="0"/>
            <a:r>
              <a:rPr lang="de-DE"/>
              <a:t>B</a:t>
            </a:r>
          </a:p>
        </p:txBody>
      </p:sp>
      <p:sp>
        <p:nvSpPr>
          <p:cNvPr id="24" name="Textplatzhalt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rtlCol="0"/>
          <a:lstStyle/>
          <a:p>
            <a:pPr rtl="0"/>
            <a:r>
              <a:rPr lang="de-DE"/>
              <a:t>C</a:t>
            </a:r>
          </a:p>
        </p:txBody>
      </p:sp>
      <p:sp>
        <p:nvSpPr>
          <p:cNvPr id="6" name="Textplatzhalt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rtlCol="0"/>
          <a:lstStyle/>
          <a:p>
            <a:pPr rtl="0"/>
            <a:r>
              <a:rPr lang="de-DE"/>
              <a:t>Umständlich</a:t>
            </a:r>
          </a:p>
        </p:txBody>
      </p:sp>
      <p:sp>
        <p:nvSpPr>
          <p:cNvPr id="48" name="Datumsplatzhalt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49" name="Fußzeilenplatzhalt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50" name="Foliennummernplatzhalt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13</a:t>
            </a:fld>
            <a:endParaRPr lang="de-DE"/>
          </a:p>
        </p:txBody>
      </p:sp>
      <p:sp>
        <p:nvSpPr>
          <p:cNvPr id="37" name="Rechteck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39" name="Rechteck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1" name="Rechteck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3" name="Rechteck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5" name="Rechteck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7" name="Rechteck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Tree>
    <p:extLst>
      <p:ext uri="{BB962C8B-B14F-4D97-AF65-F5344CB8AC3E}">
        <p14:creationId xmlns:p14="http://schemas.microsoft.com/office/powerpoint/2010/main" val="237253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dirty="0"/>
              <a:t>Wachstumsstrategie</a:t>
            </a:r>
          </a:p>
        </p:txBody>
      </p:sp>
      <p:sp>
        <p:nvSpPr>
          <p:cNvPr id="6" name="Textplatzhalt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rtlCol="0"/>
          <a:lstStyle/>
          <a:p>
            <a:pPr rtl="0"/>
            <a:r>
              <a:rPr lang="de-DE"/>
              <a:t>So skalieren wir in Zukunft</a:t>
            </a:r>
          </a:p>
        </p:txBody>
      </p:sp>
      <p:sp>
        <p:nvSpPr>
          <p:cNvPr id="23" name="Textplatzhalt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rtlCol="0"/>
          <a:lstStyle/>
          <a:p>
            <a:pPr rtl="0"/>
            <a:r>
              <a:rPr lang="de-DE"/>
              <a:t>Feb 20xx</a:t>
            </a:r>
          </a:p>
        </p:txBody>
      </p:sp>
      <p:sp>
        <p:nvSpPr>
          <p:cNvPr id="24" name="Textplatzhalt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rtlCol="0"/>
          <a:lstStyle/>
          <a:p>
            <a:pPr rtl="0"/>
            <a:r>
              <a:rPr lang="de-DE"/>
              <a:t>Mai 20xx</a:t>
            </a:r>
          </a:p>
        </p:txBody>
      </p:sp>
      <p:sp>
        <p:nvSpPr>
          <p:cNvPr id="25" name="Textplatzhalt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rtlCol="0"/>
          <a:lstStyle/>
          <a:p>
            <a:pPr rtl="0"/>
            <a:r>
              <a:rPr lang="de-DE"/>
              <a:t>Okt 20xx</a:t>
            </a:r>
          </a:p>
        </p:txBody>
      </p:sp>
      <p:sp>
        <p:nvSpPr>
          <p:cNvPr id="33" name="Textplatzhalt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551106"/>
          </a:xfrm>
        </p:spPr>
        <p:txBody>
          <a:bodyPr rtlCol="0"/>
          <a:lstStyle/>
          <a:p>
            <a:pPr rtl="0"/>
            <a:r>
              <a:rPr lang="de-DE"/>
              <a:t>Verteilen der App an lokale Startups, um das Produkt zu etablieren</a:t>
            </a:r>
          </a:p>
        </p:txBody>
      </p:sp>
      <p:sp>
        <p:nvSpPr>
          <p:cNvPr id="34" name="Textplatzhalt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551106"/>
          </a:xfrm>
        </p:spPr>
        <p:txBody>
          <a:bodyPr rtlCol="0"/>
          <a:lstStyle/>
          <a:p>
            <a:pPr rtl="0"/>
            <a:r>
              <a:rPr lang="de-DE"/>
              <a:t>Veröffentlichen der App für die breite Öffentlichkeit und Beobachten der Presse und regionaler Markttrends</a:t>
            </a:r>
          </a:p>
        </p:txBody>
      </p:sp>
      <p:sp>
        <p:nvSpPr>
          <p:cNvPr id="35" name="Textplatzhalt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551106"/>
          </a:xfrm>
        </p:spPr>
        <p:txBody>
          <a:bodyPr rtlCol="0"/>
          <a:lstStyle/>
          <a:p>
            <a:pPr rtl="0"/>
            <a:r>
              <a:rPr lang="de-DE"/>
              <a:t>Einholen von Feedback aus der Startup-Community, um die Verfügbarkeit des Produkts zu erweitern</a:t>
            </a:r>
          </a:p>
        </p:txBody>
      </p:sp>
      <p:sp>
        <p:nvSpPr>
          <p:cNvPr id="36" name="Datumsplatzhalt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37" name="Fußzeilenplatzhalt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38" name="Foliennummernplatzhalt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14</a:t>
            </a:fld>
            <a:endParaRPr lang="de-DE"/>
          </a:p>
        </p:txBody>
      </p:sp>
    </p:spTree>
    <p:extLst>
      <p:ext uri="{BB962C8B-B14F-4D97-AF65-F5344CB8AC3E}">
        <p14:creationId xmlns:p14="http://schemas.microsoft.com/office/powerpoint/2010/main" val="331353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platzhalt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dirty="0"/>
              <a:t>Traktion</a:t>
            </a:r>
          </a:p>
        </p:txBody>
      </p:sp>
      <p:sp>
        <p:nvSpPr>
          <p:cNvPr id="29" name="Textplatzhalt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rtlCol="0"/>
          <a:lstStyle/>
          <a:p>
            <a:pPr rtl="0"/>
            <a:r>
              <a:rPr lang="de-DE" dirty="0"/>
              <a:t>Erfolg durch Prognosen</a:t>
            </a:r>
          </a:p>
        </p:txBody>
      </p:sp>
      <p:sp>
        <p:nvSpPr>
          <p:cNvPr id="64" name="Textplatzhalter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rtlCol="0"/>
          <a:lstStyle/>
          <a:p>
            <a:pPr rtl="0"/>
            <a:r>
              <a:rPr lang="de-DE" dirty="0"/>
              <a:t>Wichtige Kennzahlen</a:t>
            </a:r>
          </a:p>
        </p:txBody>
      </p:sp>
      <p:graphicFrame>
        <p:nvGraphicFramePr>
          <p:cNvPr id="47" name="Inhaltsplatzhalt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417915126"/>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935927">
                  <a:extLst>
                    <a:ext uri="{9D8B030D-6E8A-4147-A177-3AD203B41FA5}">
                      <a16:colId xmlns:a16="http://schemas.microsoft.com/office/drawing/2014/main" val="3308918160"/>
                    </a:ext>
                  </a:extLst>
                </a:gridCol>
                <a:gridCol w="1120346">
                  <a:extLst>
                    <a:ext uri="{9D8B030D-6E8A-4147-A177-3AD203B41FA5}">
                      <a16:colId xmlns:a16="http://schemas.microsoft.com/office/drawing/2014/main" val="1854486728"/>
                    </a:ext>
                  </a:extLst>
                </a:gridCol>
                <a:gridCol w="1098813">
                  <a:extLst>
                    <a:ext uri="{9D8B030D-6E8A-4147-A177-3AD203B41FA5}">
                      <a16:colId xmlns:a16="http://schemas.microsoft.com/office/drawing/2014/main" val="1808496511"/>
                    </a:ext>
                  </a:extLst>
                </a:gridCol>
              </a:tblGrid>
              <a:tr h="602110">
                <a:tc>
                  <a:txBody>
                    <a:bodyPr/>
                    <a:lstStyle/>
                    <a:p>
                      <a:pPr algn="r" rtl="0"/>
                      <a:endParaRPr lang="de-DE" sz="900" b="1" cap="all" spc="400" baseline="0" noProof="0">
                        <a:solidFill>
                          <a:schemeClr val="accent1">
                            <a:lumMod val="40000"/>
                            <a:lumOff val="60000"/>
                          </a:schemeClr>
                        </a:solidFill>
                        <a:latin typeface="Arial" panose="020B0604020202020204" pitchFamily="34" charset="0"/>
                        <a:cs typeface="Arial" panose="020B0604020202020204" pitchFamily="34" charset="0"/>
                      </a:endParaRPr>
                    </a:p>
                  </a:txBody>
                  <a:tcPr marL="78782" marR="78782" marT="39391" marB="39391" anchor="ctr"/>
                </a:tc>
                <a:tc>
                  <a:txBody>
                    <a:bodyPr/>
                    <a:lstStyle/>
                    <a:p>
                      <a:pPr algn="ctr" rtl="0"/>
                      <a:r>
                        <a:rPr lang="de-DE" sz="900" b="1" cap="all" spc="200" noProof="0">
                          <a:solidFill>
                            <a:schemeClr val="accent1">
                              <a:lumMod val="40000"/>
                              <a:lumOff val="60000"/>
                            </a:schemeClr>
                          </a:solidFill>
                          <a:latin typeface="Arial" panose="020B0604020202020204" pitchFamily="34" charset="0"/>
                          <a:cs typeface="Arial" panose="020B0604020202020204" pitchFamily="34" charset="0"/>
                        </a:rPr>
                        <a:t>Kunden</a:t>
                      </a:r>
                    </a:p>
                  </a:txBody>
                  <a:tcPr marL="78782" marR="78782" marT="39391" marB="39391" anchor="ctr"/>
                </a:tc>
                <a:tc>
                  <a:txBody>
                    <a:bodyPr/>
                    <a:lstStyle/>
                    <a:p>
                      <a:pPr algn="ctr" rtl="0"/>
                      <a:r>
                        <a:rPr lang="de-DE" sz="900" b="1" cap="all" spc="200" noProof="0">
                          <a:solidFill>
                            <a:schemeClr val="accent1">
                              <a:lumMod val="40000"/>
                              <a:lumOff val="60000"/>
                            </a:schemeClr>
                          </a:solidFill>
                          <a:latin typeface="Arial" panose="020B0604020202020204" pitchFamily="34" charset="0"/>
                          <a:cs typeface="Arial" panose="020B0604020202020204" pitchFamily="34" charset="0"/>
                        </a:rPr>
                        <a:t>Bestel-lungen</a:t>
                      </a:r>
                    </a:p>
                  </a:txBody>
                  <a:tcPr marL="78782" marR="78782" marT="39391" marB="39391" anchor="ctr"/>
                </a:tc>
                <a:tc>
                  <a:txBody>
                    <a:bodyPr/>
                    <a:lstStyle/>
                    <a:p>
                      <a:pPr algn="ctr" rtl="0"/>
                      <a:r>
                        <a:rPr lang="de-DE" sz="900" b="1" cap="all" spc="200" noProof="0">
                          <a:solidFill>
                            <a:schemeClr val="accent1">
                              <a:lumMod val="40000"/>
                              <a:lumOff val="60000"/>
                            </a:schemeClr>
                          </a:solidFill>
                          <a:latin typeface="Arial" panose="020B0604020202020204" pitchFamily="34" charset="0"/>
                          <a:cs typeface="Arial" panose="020B0604020202020204" pitchFamily="34" charset="0"/>
                        </a:rPr>
                        <a:t>Bruttoein-nahmen</a:t>
                      </a:r>
                    </a:p>
                  </a:txBody>
                  <a:tcPr marL="78782" marR="78782" marT="39391" marB="39391" anchor="ctr"/>
                </a:tc>
                <a:tc>
                  <a:txBody>
                    <a:bodyPr/>
                    <a:lstStyle/>
                    <a:p>
                      <a:pPr algn="ctr" rtl="0"/>
                      <a:r>
                        <a:rPr lang="de-DE" sz="900" b="1" cap="all" spc="200" noProof="0">
                          <a:solidFill>
                            <a:schemeClr val="accent1">
                              <a:lumMod val="40000"/>
                              <a:lumOff val="60000"/>
                            </a:schemeClr>
                          </a:solidFill>
                          <a:latin typeface="Arial" panose="020B0604020202020204" pitchFamily="34" charset="0"/>
                          <a:cs typeface="Arial" panose="020B0604020202020204" pitchFamily="34" charset="0"/>
                        </a:rPr>
                        <a:t>Nettoein-nahmen</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de-DE" sz="9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de-DE" sz="9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solidFill>
                      <a:schemeClr val="accent6">
                        <a:alpha val="20000"/>
                      </a:schemeClr>
                    </a:solidFill>
                  </a:tcPr>
                </a:tc>
                <a:tc>
                  <a:txBody>
                    <a:bodyPr/>
                    <a:lstStyle/>
                    <a:p>
                      <a:pPr algn="ctr" rtl="0" fontAlgn="base"/>
                      <a:r>
                        <a:rPr lang="de-DE" sz="900" b="0" i="0" noProof="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de-DE" sz="900" b="0" i="0" noProof="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de-DE" sz="900" b="0" i="0" noProof="0" dirty="0">
                          <a:solidFill>
                            <a:schemeClr val="bg1"/>
                          </a:solidFill>
                          <a:effectLst/>
                          <a:latin typeface="Avenir Next LT Pro" panose="020B0504020202020204" pitchFamily="34" charset="0"/>
                        </a:rPr>
                        <a:t>10.000​ €</a:t>
                      </a:r>
                    </a:p>
                  </a:txBody>
                  <a:tcPr anchor="ctr">
                    <a:solidFill>
                      <a:schemeClr val="accent6">
                        <a:alpha val="20000"/>
                      </a:schemeClr>
                    </a:solidFill>
                  </a:tcPr>
                </a:tc>
                <a:tc>
                  <a:txBody>
                    <a:bodyPr/>
                    <a:lstStyle/>
                    <a:p>
                      <a:pPr algn="ctr" rtl="0" fontAlgn="base"/>
                      <a:r>
                        <a:rPr lang="de-DE" sz="900" b="0" i="0" noProof="0" dirty="0">
                          <a:solidFill>
                            <a:schemeClr val="bg1"/>
                          </a:solidFill>
                          <a:effectLst/>
                          <a:latin typeface="Avenir Next LT Pro" panose="020B0504020202020204" pitchFamily="34" charset="0"/>
                        </a:rPr>
                        <a:t>7.000 €</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de-DE" sz="9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de-DE" sz="9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tc>
                <a:tc>
                  <a:txBody>
                    <a:bodyPr/>
                    <a:lstStyle/>
                    <a:p>
                      <a:pPr algn="ctr" rtl="0" fontAlgn="base"/>
                      <a:r>
                        <a:rPr lang="de-DE" sz="900" b="0" i="0" noProof="0">
                          <a:solidFill>
                            <a:schemeClr val="bg1"/>
                          </a:solidFill>
                          <a:effectLst/>
                          <a:latin typeface="Avenir Next LT Pro" panose="020B0504020202020204" pitchFamily="34" charset="0"/>
                        </a:rPr>
                        <a:t>20​</a:t>
                      </a:r>
                    </a:p>
                  </a:txBody>
                  <a:tcPr anchor="ctr"/>
                </a:tc>
                <a:tc>
                  <a:txBody>
                    <a:bodyPr/>
                    <a:lstStyle/>
                    <a:p>
                      <a:pPr algn="ctr" rtl="0" fontAlgn="base"/>
                      <a:r>
                        <a:rPr lang="de-DE" sz="900" b="0" i="0" noProof="0">
                          <a:solidFill>
                            <a:schemeClr val="bg1"/>
                          </a:solidFill>
                          <a:effectLst/>
                          <a:latin typeface="Avenir Next LT Pro" panose="020B0504020202020204" pitchFamily="34" charset="0"/>
                        </a:rPr>
                        <a:t>200​</a:t>
                      </a:r>
                    </a:p>
                  </a:txBody>
                  <a:tcPr anchor="ctr"/>
                </a:tc>
                <a:tc>
                  <a:txBody>
                    <a:bodyPr/>
                    <a:lstStyle/>
                    <a:p>
                      <a:pPr algn="ctr" rtl="0" fontAlgn="base"/>
                      <a:r>
                        <a:rPr lang="de-DE" sz="900" b="0" i="0" noProof="0" dirty="0">
                          <a:solidFill>
                            <a:schemeClr val="bg1"/>
                          </a:solidFill>
                          <a:effectLst/>
                          <a:latin typeface="Avenir Next LT Pro" panose="020B0504020202020204" pitchFamily="34" charset="0"/>
                        </a:rPr>
                        <a:t>20.000 €</a:t>
                      </a:r>
                    </a:p>
                  </a:txBody>
                  <a:tcPr anchor="ctr"/>
                </a:tc>
                <a:tc>
                  <a:txBody>
                    <a:bodyPr/>
                    <a:lstStyle/>
                    <a:p>
                      <a:pPr algn="ctr" rtl="0" fontAlgn="base"/>
                      <a:r>
                        <a:rPr lang="de-DE" sz="900" b="0" i="0" noProof="0" dirty="0">
                          <a:solidFill>
                            <a:schemeClr val="bg1"/>
                          </a:solidFill>
                          <a:effectLst/>
                          <a:latin typeface="Avenir Next LT Pro" panose="020B0504020202020204" pitchFamily="34" charset="0"/>
                        </a:rPr>
                        <a:t>16.000​ €</a:t>
                      </a:r>
                    </a:p>
                  </a:txBody>
                  <a:tcPr anchor="ctr"/>
                </a:tc>
                <a:extLst>
                  <a:ext uri="{0D108BD9-81ED-4DB2-BD59-A6C34878D82A}">
                    <a16:rowId xmlns:a16="http://schemas.microsoft.com/office/drawing/2014/main" val="3635382780"/>
                  </a:ext>
                </a:extLst>
              </a:tr>
              <a:tr h="563482">
                <a:tc>
                  <a:txBody>
                    <a:bodyPr/>
                    <a:lstStyle/>
                    <a:p>
                      <a:pPr algn="ctr" rtl="0" fontAlgn="base"/>
                      <a:r>
                        <a:rPr lang="de-DE" sz="9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de-DE" sz="9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solidFill>
                      <a:schemeClr val="accent6">
                        <a:alpha val="20000"/>
                      </a:schemeClr>
                    </a:solidFill>
                  </a:tcPr>
                </a:tc>
                <a:tc>
                  <a:txBody>
                    <a:bodyPr/>
                    <a:lstStyle/>
                    <a:p>
                      <a:pPr algn="ctr" rtl="0" fontAlgn="base"/>
                      <a:r>
                        <a:rPr lang="de-DE" sz="900" b="0" i="0" noProof="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de-DE" sz="900" b="0" i="0" noProof="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de-DE" sz="900" b="0" i="0" noProof="0" dirty="0">
                          <a:solidFill>
                            <a:schemeClr val="bg1"/>
                          </a:solidFill>
                          <a:effectLst/>
                          <a:latin typeface="Avenir Next LT Pro" panose="020B0504020202020204" pitchFamily="34" charset="0"/>
                        </a:rPr>
                        <a:t>30.000 €</a:t>
                      </a:r>
                    </a:p>
                  </a:txBody>
                  <a:tcPr anchor="ctr">
                    <a:solidFill>
                      <a:schemeClr val="accent6">
                        <a:alpha val="20000"/>
                      </a:schemeClr>
                    </a:solidFill>
                  </a:tcPr>
                </a:tc>
                <a:tc>
                  <a:txBody>
                    <a:bodyPr/>
                    <a:lstStyle/>
                    <a:p>
                      <a:pPr algn="ctr" rtl="0" fontAlgn="base"/>
                      <a:r>
                        <a:rPr lang="de-DE" sz="900" b="0" i="0" noProof="0" dirty="0">
                          <a:solidFill>
                            <a:schemeClr val="bg1"/>
                          </a:solidFill>
                          <a:effectLst/>
                          <a:latin typeface="Avenir Next LT Pro" panose="020B0504020202020204" pitchFamily="34" charset="0"/>
                        </a:rPr>
                        <a:t>25.000 €</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de-DE" sz="900" b="1" spc="100" noProof="0">
                          <a:solidFill>
                            <a:schemeClr val="accent1">
                              <a:lumMod val="40000"/>
                              <a:lumOff val="60000"/>
                            </a:schemeClr>
                          </a:solidFill>
                          <a:effectLst/>
                          <a:latin typeface="Arial" panose="020B0604020202020204" pitchFamily="34" charset="0"/>
                          <a:cs typeface="Arial" panose="020B0604020202020204" pitchFamily="34" charset="0"/>
                        </a:rPr>
                        <a:t>20XX​</a:t>
                      </a:r>
                      <a:endParaRPr lang="de-DE" sz="900" b="1" i="0" spc="100" baseline="0" noProof="0">
                        <a:solidFill>
                          <a:schemeClr val="accent1">
                            <a:lumMod val="40000"/>
                            <a:lumOff val="60000"/>
                          </a:schemeClr>
                        </a:solidFill>
                        <a:effectLst/>
                        <a:latin typeface="Arial" panose="020B0604020202020204" pitchFamily="34" charset="0"/>
                        <a:cs typeface="Arial" panose="020B0604020202020204" pitchFamily="34" charset="0"/>
                      </a:endParaRPr>
                    </a:p>
                  </a:txBody>
                  <a:tcPr marL="78782" marR="78782" marT="39391" marB="39391" anchor="ctr"/>
                </a:tc>
                <a:tc>
                  <a:txBody>
                    <a:bodyPr/>
                    <a:lstStyle/>
                    <a:p>
                      <a:pPr algn="ctr" rtl="0" fontAlgn="base"/>
                      <a:r>
                        <a:rPr lang="de-DE" sz="900" b="0" i="0" noProof="0">
                          <a:solidFill>
                            <a:schemeClr val="bg1"/>
                          </a:solidFill>
                          <a:effectLst/>
                          <a:latin typeface="Avenir Next LT Pro" panose="020B0504020202020204" pitchFamily="34" charset="0"/>
                        </a:rPr>
                        <a:t>40​</a:t>
                      </a:r>
                    </a:p>
                  </a:txBody>
                  <a:tcPr anchor="ctr"/>
                </a:tc>
                <a:tc>
                  <a:txBody>
                    <a:bodyPr/>
                    <a:lstStyle/>
                    <a:p>
                      <a:pPr algn="ctr" rtl="0" fontAlgn="base"/>
                      <a:r>
                        <a:rPr lang="de-DE" sz="900" b="0" i="0" noProof="0">
                          <a:solidFill>
                            <a:schemeClr val="bg1"/>
                          </a:solidFill>
                          <a:effectLst/>
                          <a:latin typeface="Avenir Next LT Pro" panose="020B0504020202020204" pitchFamily="34" charset="0"/>
                        </a:rPr>
                        <a:t>400​</a:t>
                      </a:r>
                    </a:p>
                  </a:txBody>
                  <a:tcPr anchor="ctr"/>
                </a:tc>
                <a:tc>
                  <a:txBody>
                    <a:bodyPr/>
                    <a:lstStyle/>
                    <a:p>
                      <a:pPr algn="ctr" rtl="0" fontAlgn="base"/>
                      <a:r>
                        <a:rPr lang="de-DE" sz="900" b="0" i="0" noProof="0" dirty="0">
                          <a:solidFill>
                            <a:schemeClr val="bg1"/>
                          </a:solidFill>
                          <a:effectLst/>
                          <a:latin typeface="Avenir Next LT Pro" panose="020B0504020202020204" pitchFamily="34" charset="0"/>
                        </a:rPr>
                        <a:t>40.000 €</a:t>
                      </a:r>
                    </a:p>
                  </a:txBody>
                  <a:tcPr anchor="ctr"/>
                </a:tc>
                <a:tc>
                  <a:txBody>
                    <a:bodyPr/>
                    <a:lstStyle/>
                    <a:p>
                      <a:pPr algn="ctr" rtl="0" fontAlgn="base"/>
                      <a:r>
                        <a:rPr lang="de-DE" sz="900" b="0" i="0" noProof="0" dirty="0">
                          <a:solidFill>
                            <a:schemeClr val="bg1"/>
                          </a:solidFill>
                          <a:effectLst/>
                          <a:latin typeface="Avenir Next LT Pro" panose="020B0504020202020204" pitchFamily="34" charset="0"/>
                        </a:rPr>
                        <a:t>30.000 €</a:t>
                      </a:r>
                    </a:p>
                  </a:txBody>
                  <a:tcPr anchor="ctr"/>
                </a:tc>
                <a:extLst>
                  <a:ext uri="{0D108BD9-81ED-4DB2-BD59-A6C34878D82A}">
                    <a16:rowId xmlns:a16="http://schemas.microsoft.com/office/drawing/2014/main" val="1849756459"/>
                  </a:ext>
                </a:extLst>
              </a:tr>
            </a:tbl>
          </a:graphicData>
        </a:graphic>
      </p:graphicFrame>
      <p:sp>
        <p:nvSpPr>
          <p:cNvPr id="65" name="Textplatzhalt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rtlCol="0"/>
          <a:lstStyle/>
          <a:p>
            <a:pPr rtl="0"/>
            <a:r>
              <a:rPr lang="de-DE" dirty="0"/>
              <a:t>Umsatz nach Jahr</a:t>
            </a:r>
          </a:p>
        </p:txBody>
      </p:sp>
      <p:graphicFrame>
        <p:nvGraphicFramePr>
          <p:cNvPr id="48" name="Inhaltsplatzhalter 37" descr="Balkendiagramm">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1139277491"/>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3"/>
          </a:graphicData>
        </a:graphic>
      </p:graphicFrame>
      <p:sp>
        <p:nvSpPr>
          <p:cNvPr id="81" name="Datumsplatzhalt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rtlCol="0"/>
          <a:lstStyle/>
          <a:p>
            <a:pPr rtl="0"/>
            <a:r>
              <a:rPr lang="de-DE" dirty="0"/>
              <a:t>06.08.20XX</a:t>
            </a:r>
          </a:p>
        </p:txBody>
      </p:sp>
      <p:sp>
        <p:nvSpPr>
          <p:cNvPr id="82" name="Fußzeilenplatzhalt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rtlCol="0"/>
          <a:lstStyle/>
          <a:p>
            <a:pPr rtl="0"/>
            <a:r>
              <a:rPr lang="de-DE" dirty="0"/>
              <a:t>VERKAUFSPRÄSENTATION</a:t>
            </a:r>
          </a:p>
        </p:txBody>
      </p:sp>
      <p:sp>
        <p:nvSpPr>
          <p:cNvPr id="83" name="Foliennummernplatzhalt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15</a:t>
            </a:fld>
            <a:endParaRPr lang="de-DE" dirty="0"/>
          </a:p>
        </p:txBody>
      </p:sp>
    </p:spTree>
    <p:extLst>
      <p:ext uri="{BB962C8B-B14F-4D97-AF65-F5344CB8AC3E}">
        <p14:creationId xmlns:p14="http://schemas.microsoft.com/office/powerpoint/2010/main" val="143330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el 123">
            <a:extLst>
              <a:ext uri="{FF2B5EF4-FFF2-40B4-BE49-F238E27FC236}">
                <a16:creationId xmlns:a16="http://schemas.microsoft.com/office/drawing/2014/main" id="{B4460716-6BD7-42C5-884B-FB370E074348}"/>
              </a:ext>
            </a:extLst>
          </p:cNvPr>
          <p:cNvSpPr>
            <a:spLocks noGrp="1"/>
          </p:cNvSpPr>
          <p:nvPr>
            <p:ph type="title"/>
          </p:nvPr>
        </p:nvSpPr>
        <p:spPr/>
        <p:txBody>
          <a:bodyPr rtlCol="0"/>
          <a:lstStyle/>
          <a:p>
            <a:pPr rtl="0"/>
            <a:r>
              <a:rPr lang="de-DE" dirty="0"/>
              <a:t>2-Jahres-Aktionsplan</a:t>
            </a:r>
          </a:p>
        </p:txBody>
      </p:sp>
      <p:sp>
        <p:nvSpPr>
          <p:cNvPr id="98" name="Textplatzhalter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rtlCol="0"/>
          <a:lstStyle/>
          <a:p>
            <a:pPr rtl="0"/>
            <a:r>
              <a:rPr lang="de-DE"/>
              <a:t>Freiwillige versorgen</a:t>
            </a:r>
          </a:p>
        </p:txBody>
      </p:sp>
      <p:sp>
        <p:nvSpPr>
          <p:cNvPr id="99" name="Textplatzhalt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rtlCol="0"/>
          <a:lstStyle/>
          <a:p>
            <a:pPr rtl="0"/>
            <a:r>
              <a:rPr lang="de-DE"/>
              <a:t>Fokusgruppen durchführen</a:t>
            </a:r>
          </a:p>
        </p:txBody>
      </p:sp>
      <p:sp>
        <p:nvSpPr>
          <p:cNvPr id="100" name="Textplatzhalt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rtlCol="0"/>
          <a:lstStyle/>
          <a:p>
            <a:pPr rtl="0"/>
            <a:r>
              <a:rPr lang="de-DE"/>
              <a:t>Feedback einholen</a:t>
            </a:r>
          </a:p>
        </p:txBody>
      </p:sp>
      <p:sp>
        <p:nvSpPr>
          <p:cNvPr id="167" name="Textplatzhalt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rtlCol="0">
            <a:normAutofit/>
          </a:bodyPr>
          <a:lstStyle/>
          <a:p>
            <a:pPr rtl="0"/>
            <a:r>
              <a:rPr lang="de-DE"/>
              <a:t>20XX</a:t>
            </a:r>
          </a:p>
        </p:txBody>
      </p:sp>
      <p:sp>
        <p:nvSpPr>
          <p:cNvPr id="39" name="Textplatzhalt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12346" y="3170170"/>
            <a:ext cx="495300" cy="652276"/>
          </a:xfrm>
        </p:spPr>
        <p:txBody>
          <a:bodyPr rtlCol="0"/>
          <a:lstStyle/>
          <a:p>
            <a:pPr rtl="0"/>
            <a:r>
              <a:rPr lang="de-DE"/>
              <a:t>Jan</a:t>
            </a:r>
          </a:p>
        </p:txBody>
      </p:sp>
      <p:sp>
        <p:nvSpPr>
          <p:cNvPr id="40" name="Textplatzhalt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495300" cy="652276"/>
          </a:xfrm>
        </p:spPr>
        <p:txBody>
          <a:bodyPr rtlCol="0"/>
          <a:lstStyle/>
          <a:p>
            <a:pPr rtl="0"/>
            <a:r>
              <a:rPr lang="de-DE"/>
              <a:t>Feb</a:t>
            </a:r>
          </a:p>
        </p:txBody>
      </p:sp>
      <p:sp>
        <p:nvSpPr>
          <p:cNvPr id="41" name="Textplatzhalt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495300" cy="652276"/>
          </a:xfrm>
        </p:spPr>
        <p:txBody>
          <a:bodyPr rtlCol="0"/>
          <a:lstStyle/>
          <a:p>
            <a:pPr rtl="0"/>
            <a:r>
              <a:rPr lang="de-DE"/>
              <a:t>Mrz</a:t>
            </a:r>
          </a:p>
        </p:txBody>
      </p:sp>
      <p:sp>
        <p:nvSpPr>
          <p:cNvPr id="42" name="Textplatzhalt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0591" y="3170170"/>
            <a:ext cx="495300" cy="652276"/>
          </a:xfrm>
        </p:spPr>
        <p:txBody>
          <a:bodyPr rtlCol="0"/>
          <a:lstStyle/>
          <a:p>
            <a:pPr rtl="0"/>
            <a:r>
              <a:rPr lang="de-DE"/>
              <a:t>Apr</a:t>
            </a:r>
          </a:p>
        </p:txBody>
      </p:sp>
      <p:sp>
        <p:nvSpPr>
          <p:cNvPr id="43" name="Textplatzhalter 42">
            <a:extLst>
              <a:ext uri="{FF2B5EF4-FFF2-40B4-BE49-F238E27FC236}">
                <a16:creationId xmlns:a16="http://schemas.microsoft.com/office/drawing/2014/main" id="{7D2FEB08-6B21-4BF7-97FE-A5781DCE93AB}"/>
              </a:ext>
            </a:extLst>
          </p:cNvPr>
          <p:cNvSpPr>
            <a:spLocks noGrp="1"/>
          </p:cNvSpPr>
          <p:nvPr>
            <p:ph type="body" sz="quarter" idx="21"/>
          </p:nvPr>
        </p:nvSpPr>
        <p:spPr>
          <a:xfrm>
            <a:off x="4810807" y="3170170"/>
            <a:ext cx="615310" cy="652276"/>
          </a:xfrm>
        </p:spPr>
        <p:txBody>
          <a:bodyPr rtlCol="0"/>
          <a:lstStyle/>
          <a:p>
            <a:pPr rtl="0"/>
            <a:r>
              <a:rPr lang="de-DE"/>
              <a:t>Mai</a:t>
            </a:r>
          </a:p>
        </p:txBody>
      </p:sp>
      <p:sp>
        <p:nvSpPr>
          <p:cNvPr id="44" name="Textplatzhalt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59421" y="3170170"/>
            <a:ext cx="495300" cy="652276"/>
          </a:xfrm>
        </p:spPr>
        <p:txBody>
          <a:bodyPr rtlCol="0"/>
          <a:lstStyle/>
          <a:p>
            <a:pPr rtl="0"/>
            <a:r>
              <a:rPr lang="de-DE"/>
              <a:t>Jun</a:t>
            </a:r>
          </a:p>
        </p:txBody>
      </p:sp>
      <p:sp>
        <p:nvSpPr>
          <p:cNvPr id="45" name="Textplatzhalt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48836" y="3170170"/>
            <a:ext cx="495300" cy="652276"/>
          </a:xfrm>
        </p:spPr>
        <p:txBody>
          <a:bodyPr rtlCol="0"/>
          <a:lstStyle/>
          <a:p>
            <a:pPr rtl="0"/>
            <a:r>
              <a:rPr lang="de-DE"/>
              <a:t>Jul</a:t>
            </a:r>
          </a:p>
        </p:txBody>
      </p:sp>
      <p:sp>
        <p:nvSpPr>
          <p:cNvPr id="46" name="Textplatzhalt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38251" y="3170170"/>
            <a:ext cx="495300" cy="652276"/>
          </a:xfrm>
        </p:spPr>
        <p:txBody>
          <a:bodyPr rtlCol="0"/>
          <a:lstStyle/>
          <a:p>
            <a:pPr rtl="0"/>
            <a:r>
              <a:rPr lang="de-DE"/>
              <a:t>Aug</a:t>
            </a:r>
          </a:p>
        </p:txBody>
      </p:sp>
      <p:sp>
        <p:nvSpPr>
          <p:cNvPr id="47" name="Textplatzhalt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27666" y="3170170"/>
            <a:ext cx="495300" cy="652276"/>
          </a:xfrm>
        </p:spPr>
        <p:txBody>
          <a:bodyPr rtlCol="0"/>
          <a:lstStyle/>
          <a:p>
            <a:pPr rtl="0"/>
            <a:r>
              <a:rPr lang="de-DE"/>
              <a:t>Sep</a:t>
            </a:r>
          </a:p>
        </p:txBody>
      </p:sp>
      <p:sp>
        <p:nvSpPr>
          <p:cNvPr id="48" name="Textplatzhalt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17081" y="3170170"/>
            <a:ext cx="495300" cy="652276"/>
          </a:xfrm>
        </p:spPr>
        <p:txBody>
          <a:bodyPr rtlCol="0"/>
          <a:lstStyle/>
          <a:p>
            <a:pPr rtl="0"/>
            <a:r>
              <a:rPr lang="de-DE"/>
              <a:t>Okt</a:t>
            </a:r>
          </a:p>
        </p:txBody>
      </p:sp>
      <p:sp>
        <p:nvSpPr>
          <p:cNvPr id="49" name="Textplatzhalt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06496" y="3170170"/>
            <a:ext cx="495300" cy="652276"/>
          </a:xfrm>
        </p:spPr>
        <p:txBody>
          <a:bodyPr rtlCol="0"/>
          <a:lstStyle/>
          <a:p>
            <a:pPr rtl="0"/>
            <a:r>
              <a:rPr lang="de-DE"/>
              <a:t>Nov</a:t>
            </a:r>
          </a:p>
        </p:txBody>
      </p:sp>
      <p:sp>
        <p:nvSpPr>
          <p:cNvPr id="50" name="Textplatzhalt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395907" y="3170170"/>
            <a:ext cx="495300" cy="652276"/>
          </a:xfrm>
        </p:spPr>
        <p:txBody>
          <a:bodyPr rtlCol="0"/>
          <a:lstStyle/>
          <a:p>
            <a:pPr rtl="0"/>
            <a:r>
              <a:rPr lang="de-DE"/>
              <a:t>Dez</a:t>
            </a:r>
          </a:p>
        </p:txBody>
      </p:sp>
      <p:sp>
        <p:nvSpPr>
          <p:cNvPr id="134" name="Textplatzhalt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rtlCol="0"/>
          <a:lstStyle/>
          <a:p>
            <a:pPr rtl="0"/>
            <a:r>
              <a:rPr lang="de-DE"/>
              <a:t>Tests mit Startups</a:t>
            </a:r>
          </a:p>
        </p:txBody>
      </p:sp>
      <p:sp>
        <p:nvSpPr>
          <p:cNvPr id="35" name="Textplatzhalt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rtlCol="0">
            <a:normAutofit/>
          </a:bodyPr>
          <a:lstStyle/>
          <a:p>
            <a:pPr rtl="0"/>
            <a:r>
              <a:rPr lang="de-DE"/>
              <a:t>Regionale Einführung</a:t>
            </a:r>
          </a:p>
        </p:txBody>
      </p:sp>
      <p:sp>
        <p:nvSpPr>
          <p:cNvPr id="135" name="Textplatzhalt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rtlCol="0"/>
          <a:lstStyle/>
          <a:p>
            <a:pPr rtl="0"/>
            <a:r>
              <a:rPr lang="de-DE"/>
              <a:t>Für Kunden bereitstellen</a:t>
            </a:r>
          </a:p>
        </p:txBody>
      </p:sp>
      <p:sp>
        <p:nvSpPr>
          <p:cNvPr id="168" name="Textplatzhalt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rtlCol="0">
            <a:normAutofit/>
          </a:bodyPr>
          <a:lstStyle/>
          <a:p>
            <a:pPr rtl="0"/>
            <a:r>
              <a:rPr lang="de-DE"/>
              <a:t>20XX</a:t>
            </a:r>
          </a:p>
        </p:txBody>
      </p:sp>
      <p:sp>
        <p:nvSpPr>
          <p:cNvPr id="51" name="Textplatzhalt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12346" y="4871997"/>
            <a:ext cx="495300" cy="652272"/>
          </a:xfrm>
        </p:spPr>
        <p:txBody>
          <a:bodyPr rtlCol="0"/>
          <a:lstStyle/>
          <a:p>
            <a:pPr rtl="0"/>
            <a:r>
              <a:rPr lang="de-DE"/>
              <a:t>Jan</a:t>
            </a:r>
          </a:p>
        </p:txBody>
      </p:sp>
      <p:sp>
        <p:nvSpPr>
          <p:cNvPr id="52" name="Textplatzhalt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495300" cy="652272"/>
          </a:xfrm>
        </p:spPr>
        <p:txBody>
          <a:bodyPr rtlCol="0"/>
          <a:lstStyle/>
          <a:p>
            <a:pPr rtl="0"/>
            <a:r>
              <a:rPr lang="de-DE"/>
              <a:t>Feb</a:t>
            </a:r>
          </a:p>
        </p:txBody>
      </p:sp>
      <p:sp>
        <p:nvSpPr>
          <p:cNvPr id="53" name="Textplatzhalter 52">
            <a:extLst>
              <a:ext uri="{FF2B5EF4-FFF2-40B4-BE49-F238E27FC236}">
                <a16:creationId xmlns:a16="http://schemas.microsoft.com/office/drawing/2014/main" id="{895A0D32-F9FD-400E-83C0-733100E37C0F}"/>
              </a:ext>
            </a:extLst>
          </p:cNvPr>
          <p:cNvSpPr>
            <a:spLocks noGrp="1"/>
          </p:cNvSpPr>
          <p:nvPr>
            <p:ph type="body" sz="quarter" idx="31"/>
          </p:nvPr>
        </p:nvSpPr>
        <p:spPr>
          <a:xfrm>
            <a:off x="3291176" y="4871997"/>
            <a:ext cx="495300" cy="652272"/>
          </a:xfrm>
        </p:spPr>
        <p:txBody>
          <a:bodyPr rtlCol="0"/>
          <a:lstStyle/>
          <a:p>
            <a:pPr rtl="0"/>
            <a:r>
              <a:rPr lang="de-DE"/>
              <a:t>Mrz</a:t>
            </a:r>
          </a:p>
        </p:txBody>
      </p:sp>
      <p:sp>
        <p:nvSpPr>
          <p:cNvPr id="54" name="Textplatzhalt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0591" y="4871997"/>
            <a:ext cx="495300" cy="652272"/>
          </a:xfrm>
        </p:spPr>
        <p:txBody>
          <a:bodyPr rtlCol="0"/>
          <a:lstStyle/>
          <a:p>
            <a:pPr rtl="0"/>
            <a:r>
              <a:rPr lang="de-DE"/>
              <a:t>Apr</a:t>
            </a:r>
          </a:p>
        </p:txBody>
      </p:sp>
      <p:sp>
        <p:nvSpPr>
          <p:cNvPr id="55" name="Textplatzhalt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10807" y="4871997"/>
            <a:ext cx="615310" cy="652272"/>
          </a:xfrm>
        </p:spPr>
        <p:txBody>
          <a:bodyPr rtlCol="0"/>
          <a:lstStyle/>
          <a:p>
            <a:pPr rtl="0"/>
            <a:r>
              <a:rPr lang="de-DE"/>
              <a:t>Mai</a:t>
            </a:r>
          </a:p>
        </p:txBody>
      </p:sp>
      <p:sp>
        <p:nvSpPr>
          <p:cNvPr id="56" name="Textplatzhalt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59421" y="4871997"/>
            <a:ext cx="495300" cy="652272"/>
          </a:xfrm>
        </p:spPr>
        <p:txBody>
          <a:bodyPr rtlCol="0"/>
          <a:lstStyle/>
          <a:p>
            <a:pPr rtl="0"/>
            <a:r>
              <a:rPr lang="de-DE"/>
              <a:t>Jun</a:t>
            </a:r>
          </a:p>
        </p:txBody>
      </p:sp>
      <p:sp>
        <p:nvSpPr>
          <p:cNvPr id="57" name="Textplatzhalt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48836" y="4871997"/>
            <a:ext cx="495300" cy="652272"/>
          </a:xfrm>
        </p:spPr>
        <p:txBody>
          <a:bodyPr rtlCol="0"/>
          <a:lstStyle/>
          <a:p>
            <a:pPr rtl="0"/>
            <a:r>
              <a:rPr lang="de-DE"/>
              <a:t>Jul</a:t>
            </a:r>
          </a:p>
        </p:txBody>
      </p:sp>
      <p:sp>
        <p:nvSpPr>
          <p:cNvPr id="58" name="Textplatzhalt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38251" y="4871997"/>
            <a:ext cx="495300" cy="652272"/>
          </a:xfrm>
        </p:spPr>
        <p:txBody>
          <a:bodyPr rtlCol="0"/>
          <a:lstStyle/>
          <a:p>
            <a:pPr rtl="0"/>
            <a:r>
              <a:rPr lang="de-DE"/>
              <a:t>Aug</a:t>
            </a:r>
          </a:p>
        </p:txBody>
      </p:sp>
      <p:sp>
        <p:nvSpPr>
          <p:cNvPr id="59" name="Textplatzhalt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27666" y="4871997"/>
            <a:ext cx="495300" cy="652272"/>
          </a:xfrm>
        </p:spPr>
        <p:txBody>
          <a:bodyPr rtlCol="0"/>
          <a:lstStyle/>
          <a:p>
            <a:pPr rtl="0"/>
            <a:r>
              <a:rPr lang="de-DE"/>
              <a:t>Sep</a:t>
            </a:r>
          </a:p>
        </p:txBody>
      </p:sp>
      <p:sp>
        <p:nvSpPr>
          <p:cNvPr id="60" name="Textplatzhalt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17081" y="4871997"/>
            <a:ext cx="495300" cy="652272"/>
          </a:xfrm>
        </p:spPr>
        <p:txBody>
          <a:bodyPr rtlCol="0"/>
          <a:lstStyle/>
          <a:p>
            <a:pPr rtl="0"/>
            <a:r>
              <a:rPr lang="de-DE"/>
              <a:t>Okt</a:t>
            </a:r>
          </a:p>
        </p:txBody>
      </p:sp>
      <p:sp>
        <p:nvSpPr>
          <p:cNvPr id="61" name="Textplatzhalt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06496" y="4871997"/>
            <a:ext cx="495300" cy="652272"/>
          </a:xfrm>
        </p:spPr>
        <p:txBody>
          <a:bodyPr rtlCol="0"/>
          <a:lstStyle/>
          <a:p>
            <a:pPr rtl="0"/>
            <a:r>
              <a:rPr lang="de-DE"/>
              <a:t>Nov</a:t>
            </a:r>
          </a:p>
        </p:txBody>
      </p:sp>
      <p:sp>
        <p:nvSpPr>
          <p:cNvPr id="62" name="Textplatzhalt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395907" y="4871997"/>
            <a:ext cx="495300" cy="652272"/>
          </a:xfrm>
        </p:spPr>
        <p:txBody>
          <a:bodyPr rtlCol="0"/>
          <a:lstStyle/>
          <a:p>
            <a:pPr rtl="0"/>
            <a:r>
              <a:rPr lang="de-DE"/>
              <a:t>Dez</a:t>
            </a:r>
          </a:p>
        </p:txBody>
      </p:sp>
      <p:grpSp>
        <p:nvGrpSpPr>
          <p:cNvPr id="38" name="Gruppieren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Gerader Verbinde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Gerader Verbinde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Gerader Verbinde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Ellipse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4" name="Ellipse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5" name="Ellipse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6" name="Ellipse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7" name="Ellipse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8" name="Ellipse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9" name="Ellipse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0" name="Ellipse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1" name="Ellipse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2" name="Ellipse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3" name="Ellipse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4" name="Ellipse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grpSp>
        <p:nvGrpSpPr>
          <p:cNvPr id="95" name="Gruppieren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Gerader Verbinde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uppieren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Ellipse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2" name="Ellipse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3" name="Ellipse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4" name="Ellipse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5" name="Ellipse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6" name="Ellipse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7" name="Ellipse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8" name="Ellipse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9" name="Ellipse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0" name="Ellipse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1" name="Ellipse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2" name="Ellipse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sp>
        <p:nvSpPr>
          <p:cNvPr id="169" name="Datumsplatzhalt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70" name="Fußzeilenplatzhalt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71" name="Foliennummernplatzhalt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16</a:t>
            </a:fld>
            <a:endParaRPr lang="de-DE"/>
          </a:p>
        </p:txBody>
      </p:sp>
    </p:spTree>
    <p:extLst>
      <p:ext uri="{BB962C8B-B14F-4D97-AF65-F5344CB8AC3E}">
        <p14:creationId xmlns:p14="http://schemas.microsoft.com/office/powerpoint/2010/main" val="2292769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rtlCol="0"/>
          <a:lstStyle/>
          <a:p>
            <a:pPr rtl="0"/>
            <a:r>
              <a:rPr lang="de-DE"/>
              <a:t>Finanzen</a:t>
            </a:r>
          </a:p>
        </p:txBody>
      </p:sp>
      <p:graphicFrame>
        <p:nvGraphicFramePr>
          <p:cNvPr id="42" name="Inhaltsplatzhalt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1192837864"/>
              </p:ext>
            </p:extLst>
          </p:nvPr>
        </p:nvGraphicFramePr>
        <p:xfrm>
          <a:off x="793750" y="1238250"/>
          <a:ext cx="5418260" cy="4807545"/>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rtl="0"/>
                      <a:endParaRPr lang="de-DE" sz="1200" cap="all" spc="400" baseline="0" noProof="0">
                        <a:solidFill>
                          <a:schemeClr val="bg1"/>
                        </a:solidFill>
                        <a:latin typeface="Arial" panose="020B0604020202020204" pitchFamily="34" charset="0"/>
                        <a:cs typeface="Arial" panose="020B0604020202020204" pitchFamily="34" charset="0"/>
                      </a:endParaRPr>
                    </a:p>
                  </a:txBody>
                  <a:tcPr anchor="ctr"/>
                </a:tc>
                <a:tc>
                  <a:txBody>
                    <a:bodyPr/>
                    <a:lstStyle/>
                    <a:p>
                      <a:pPr algn="r" rtl="0"/>
                      <a:r>
                        <a:rPr lang="de-DE" sz="1200" b="1" cap="all" spc="200" noProof="0">
                          <a:solidFill>
                            <a:schemeClr val="bg1"/>
                          </a:solidFill>
                        </a:rPr>
                        <a:t>Jahr 1</a:t>
                      </a:r>
                      <a:endParaRPr lang="de-DE" sz="1200" b="1" cap="all" spc="200" baseline="0" noProof="0">
                        <a:solidFill>
                          <a:schemeClr val="bg1"/>
                        </a:solidFill>
                        <a:latin typeface="+mj-lt"/>
                      </a:endParaRPr>
                    </a:p>
                  </a:txBody>
                  <a:tcPr anchor="ctr"/>
                </a:tc>
                <a:tc>
                  <a:txBody>
                    <a:bodyPr/>
                    <a:lstStyle/>
                    <a:p>
                      <a:pPr algn="r" rtl="0"/>
                      <a:r>
                        <a:rPr lang="de-DE" sz="1200" b="1" cap="all" spc="200" noProof="0">
                          <a:solidFill>
                            <a:schemeClr val="bg1"/>
                          </a:solidFill>
                        </a:rPr>
                        <a:t>Jahr 2</a:t>
                      </a:r>
                      <a:endParaRPr lang="de-DE" sz="1200" b="1" cap="all" spc="200" baseline="0" noProof="0">
                        <a:solidFill>
                          <a:schemeClr val="bg1"/>
                        </a:solidFill>
                        <a:latin typeface="+mj-lt"/>
                      </a:endParaRPr>
                    </a:p>
                  </a:txBody>
                  <a:tcPr anchor="ctr"/>
                </a:tc>
                <a:tc>
                  <a:txBody>
                    <a:bodyPr/>
                    <a:lstStyle/>
                    <a:p>
                      <a:pPr algn="r" rtl="0"/>
                      <a:r>
                        <a:rPr lang="de-DE" sz="1200" b="1" cap="all" spc="200" noProof="0">
                          <a:solidFill>
                            <a:schemeClr val="bg1"/>
                          </a:solidFill>
                        </a:rPr>
                        <a:t>Jahr 3</a:t>
                      </a:r>
                      <a:endParaRPr lang="de-DE" sz="1200" b="1" cap="all" spc="200" baseline="0" noProof="0">
                        <a:solidFill>
                          <a:schemeClr val="bg1"/>
                        </a:solidFill>
                        <a:latin typeface="+mj-lt"/>
                      </a:endParaRPr>
                    </a:p>
                  </a:txBody>
                  <a:tcPr anchor="ctr"/>
                </a:tc>
                <a:tc>
                  <a:txBody>
                    <a:bodyPr/>
                    <a:lstStyle/>
                    <a:p>
                      <a:pPr algn="r" rtl="0"/>
                      <a:endParaRPr lang="de-DE" sz="1200" b="1" cap="all" spc="400" baseline="0" noProof="0">
                        <a:solidFill>
                          <a:schemeClr val="bg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0351803"/>
                  </a:ext>
                </a:extLst>
              </a:tr>
              <a:tr h="345510">
                <a:tc>
                  <a:txBody>
                    <a:bodyPr/>
                    <a:lstStyle/>
                    <a:p>
                      <a:pPr algn="l" rtl="0" fontAlgn="base"/>
                      <a:r>
                        <a:rPr lang="de-DE" sz="1200" b="0" u="none" strike="noStrike" noProof="0">
                          <a:solidFill>
                            <a:schemeClr val="bg1"/>
                          </a:solidFill>
                          <a:effectLst/>
                        </a:rPr>
                        <a:t>Einzelhändler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5.000​</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de-DE" sz="1200" b="0" u="none" strike="noStrike" noProof="0">
                          <a:solidFill>
                            <a:schemeClr val="bg1"/>
                          </a:solidFill>
                          <a:effectLst/>
                        </a:rPr>
                        <a:t>Benutzer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de-DE" sz="1200" b="0" u="none" strike="noStrike" noProof="0">
                          <a:solidFill>
                            <a:schemeClr val="bg1"/>
                          </a:solidFill>
                          <a:effectLst/>
                        </a:rPr>
                        <a:t>Umsätze</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16.000.000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de-DE" sz="1200" b="0" u="none" strike="noStrike" noProof="0">
                          <a:solidFill>
                            <a:schemeClr val="bg1"/>
                          </a:solidFill>
                          <a:effectLst/>
                        </a:rPr>
                        <a:t>Mittlerer Preis pro Verkauf</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75</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80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de-DE" sz="1200" b="0" u="none" strike="noStrike" noProof="0">
                          <a:solidFill>
                            <a:schemeClr val="bg1"/>
                          </a:solidFill>
                          <a:effectLst/>
                        </a:rPr>
                        <a:t>Umsatzerlös @ 15 %</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5.625.000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48.000.000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216.000.000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de-DE" sz="1200" b="1" u="none" strike="noStrike" cap="all" spc="200" noProof="0">
                          <a:solidFill>
                            <a:schemeClr val="bg1"/>
                          </a:solidFill>
                          <a:effectLst/>
                        </a:rPr>
                        <a:t>Bruttogewinn</a:t>
                      </a:r>
                      <a:endParaRPr lang="de-DE" sz="1200" b="0" i="0" cap="all" spc="200" baseline="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5.625.000​</a:t>
                      </a:r>
                      <a:endParaRPr lang="de-DE" sz="1200" b="0" i="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48.000.000</a:t>
                      </a:r>
                      <a:r>
                        <a:rPr lang="de-DE" sz="1200" b="0" noProof="0">
                          <a:solidFill>
                            <a:schemeClr val="bg1"/>
                          </a:solidFill>
                          <a:effectLst/>
                        </a:rPr>
                        <a:t>​</a:t>
                      </a:r>
                      <a:endParaRPr lang="de-DE" sz="1200" b="0" i="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216.000.000</a:t>
                      </a:r>
                      <a:r>
                        <a:rPr lang="de-DE" sz="1200" b="0" noProof="0">
                          <a:solidFill>
                            <a:schemeClr val="bg1"/>
                          </a:solidFill>
                          <a:effectLst/>
                        </a:rPr>
                        <a:t>​</a:t>
                      </a:r>
                      <a:endParaRPr lang="de-DE" sz="1200" b="0" i="0" noProof="0">
                        <a:solidFill>
                          <a:schemeClr val="bg1"/>
                        </a:solidFill>
                        <a:effectLst/>
                        <a:latin typeface="+mj-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j-lt"/>
                      </a:endParaRPr>
                    </a:p>
                  </a:txBody>
                  <a:tcPr anchor="ctr"/>
                </a:tc>
                <a:extLst>
                  <a:ext uri="{0D108BD9-81ED-4DB2-BD59-A6C34878D82A}">
                    <a16:rowId xmlns:a16="http://schemas.microsoft.com/office/drawing/2014/main" val="3550227705"/>
                  </a:ext>
                </a:extLst>
              </a:tr>
              <a:tr h="353132">
                <a:tc>
                  <a:txBody>
                    <a:bodyPr/>
                    <a:lstStyle/>
                    <a:p>
                      <a:pPr algn="l" rtl="0" fontAlgn="base"/>
                      <a:r>
                        <a:rPr lang="de-DE" sz="1200" b="0" u="none" strike="noStrike" noProof="0">
                          <a:solidFill>
                            <a:schemeClr val="bg1"/>
                          </a:solidFill>
                          <a:effectLst/>
                        </a:rPr>
                        <a:t>Ausgaben</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de-DE" sz="1200" b="0" u="none" strike="noStrike" noProof="0">
                          <a:solidFill>
                            <a:schemeClr val="bg1"/>
                          </a:solidFill>
                          <a:effectLst/>
                        </a:rPr>
                        <a:t>   Vertrieb und Marketing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5.062.500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38.400.000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151.200.000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de-DE" sz="1200" b="0" u="none" strike="noStrike" noProof="0">
                          <a:solidFill>
                            <a:schemeClr val="bg1"/>
                          </a:solidFill>
                          <a:effectLst/>
                        </a:rPr>
                        <a:t>   Kundendienst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1.687.500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9.600.000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21.600.000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70 %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de-DE" sz="1200" b="0" u="none" strike="noStrike" noProof="0">
                          <a:solidFill>
                            <a:schemeClr val="bg1"/>
                          </a:solidFill>
                          <a:effectLst/>
                        </a:rPr>
                        <a:t>   Produktentwicklung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562.500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2.400.000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10.800.000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10 %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de-DE" sz="1200" b="0" u="none" strike="noStrike" noProof="0">
                          <a:solidFill>
                            <a:schemeClr val="bg1"/>
                          </a:solidFill>
                          <a:effectLst/>
                        </a:rPr>
                        <a:t>   Forschung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281.250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2.400.000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4.320.000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5 %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de-DE" sz="1200" b="1" u="none" strike="noStrike" cap="all" spc="200" noProof="0">
                          <a:solidFill>
                            <a:schemeClr val="bg1"/>
                          </a:solidFill>
                          <a:effectLst/>
                        </a:rPr>
                        <a:t>Ausgaben gesamt</a:t>
                      </a:r>
                      <a:endParaRPr lang="de-DE" sz="1200" b="0" i="0" cap="all" spc="200" baseline="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7.593.750</a:t>
                      </a:r>
                      <a:r>
                        <a:rPr lang="de-DE" sz="1200" b="0" noProof="0">
                          <a:solidFill>
                            <a:schemeClr val="bg1"/>
                          </a:solidFill>
                          <a:effectLst/>
                        </a:rPr>
                        <a:t>​</a:t>
                      </a:r>
                      <a:endParaRPr lang="de-DE" sz="1200" b="0" i="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52.800.000</a:t>
                      </a:r>
                      <a:r>
                        <a:rPr lang="de-DE" sz="1200" b="0" noProof="0">
                          <a:solidFill>
                            <a:schemeClr val="bg1"/>
                          </a:solidFill>
                          <a:effectLst/>
                        </a:rPr>
                        <a:t>​</a:t>
                      </a:r>
                      <a:endParaRPr lang="de-DE" sz="1200" b="0" i="0" noProof="0">
                        <a:solidFill>
                          <a:schemeClr val="bg1"/>
                        </a:solidFill>
                        <a:effectLst/>
                        <a:latin typeface="+mj-lt"/>
                      </a:endParaRPr>
                    </a:p>
                  </a:txBody>
                  <a:tcPr anchor="ctr"/>
                </a:tc>
                <a:tc>
                  <a:txBody>
                    <a:bodyPr/>
                    <a:lstStyle/>
                    <a:p>
                      <a:pPr algn="r" rtl="0" fontAlgn="base"/>
                      <a:r>
                        <a:rPr lang="de-DE" sz="1200" b="1" u="none" strike="noStrike" noProof="0">
                          <a:solidFill>
                            <a:schemeClr val="bg1"/>
                          </a:solidFill>
                          <a:effectLst/>
                        </a:rPr>
                        <a:t>187.920.000</a:t>
                      </a:r>
                      <a:r>
                        <a:rPr lang="de-DE" sz="1200" b="0" noProof="0">
                          <a:solidFill>
                            <a:schemeClr val="bg1"/>
                          </a:solidFill>
                          <a:effectLst/>
                        </a:rPr>
                        <a:t>​</a:t>
                      </a:r>
                      <a:endParaRPr lang="de-DE" sz="1200" b="0" i="0" noProof="0">
                        <a:solidFill>
                          <a:schemeClr val="bg1"/>
                        </a:solidFill>
                        <a:effectLst/>
                        <a:latin typeface="+mj-lt"/>
                      </a:endParaRPr>
                    </a:p>
                  </a:txBody>
                  <a:tcPr anchor="ctr"/>
                </a:tc>
                <a:tc>
                  <a:txBody>
                    <a:bodyPr/>
                    <a:lstStyle/>
                    <a:p>
                      <a:pPr algn="l" rtl="0" fontAlgn="base"/>
                      <a:r>
                        <a:rPr lang="de-DE" sz="1200" b="0" u="none" strike="noStrike" noProof="0" dirty="0">
                          <a:solidFill>
                            <a:schemeClr val="bg1"/>
                          </a:solidFill>
                          <a:effectLst/>
                        </a:rPr>
                        <a:t>2 %</a:t>
                      </a:r>
                      <a:r>
                        <a:rPr lang="de-DE" sz="1200" b="0" noProof="0" dirty="0">
                          <a:solidFill>
                            <a:schemeClr val="bg1"/>
                          </a:solidFill>
                          <a:effectLst/>
                        </a:rPr>
                        <a:t>​</a:t>
                      </a:r>
                      <a:endParaRPr lang="de-DE" sz="1200" b="0" i="0" noProof="0" dirty="0">
                        <a:solidFill>
                          <a:schemeClr val="bg1"/>
                        </a:solidFill>
                        <a:effectLst/>
                        <a:latin typeface="+mj-lt"/>
                      </a:endParaRPr>
                    </a:p>
                  </a:txBody>
                  <a:tcPr anchor="ctr"/>
                </a:tc>
                <a:extLst>
                  <a:ext uri="{0D108BD9-81ED-4DB2-BD59-A6C34878D82A}">
                    <a16:rowId xmlns:a16="http://schemas.microsoft.com/office/drawing/2014/main" val="3098074008"/>
                  </a:ext>
                </a:extLst>
              </a:tr>
            </a:tbl>
          </a:graphicData>
        </a:graphic>
      </p:graphicFrame>
      <p:sp>
        <p:nvSpPr>
          <p:cNvPr id="10" name="Datumsplatzhalt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1" name="Fußzeilenplatzhalt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pic>
        <p:nvPicPr>
          <p:cNvPr id="46" name="Bildplatzhalter 45" descr="Eine Nahaufnahme einer Person mit Brille und die Maße der Augen">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Foliennummernplatzhalt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17</a:t>
            </a:fld>
            <a:endParaRPr lang="de-DE"/>
          </a:p>
        </p:txBody>
      </p:sp>
    </p:spTree>
    <p:extLst>
      <p:ext uri="{BB962C8B-B14F-4D97-AF65-F5344CB8AC3E}">
        <p14:creationId xmlns:p14="http://schemas.microsoft.com/office/powerpoint/2010/main" val="316834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el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rtlCol="0"/>
          <a:lstStyle/>
          <a:p>
            <a:pPr rtl="0"/>
            <a:r>
              <a:rPr lang="de-DE"/>
              <a:t>Das Team in Person</a:t>
            </a:r>
          </a:p>
        </p:txBody>
      </p:sp>
      <p:pic>
        <p:nvPicPr>
          <p:cNvPr id="21" name="Bildplatzhalter 20" descr="Porträtfoto des Teammitglieds">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platzhalt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rtlCol="0">
            <a:normAutofit/>
          </a:bodyPr>
          <a:lstStyle/>
          <a:p>
            <a:pPr rtl="0"/>
            <a:r>
              <a:rPr lang="de-DE"/>
              <a:t>Takuma Hayashi​​</a:t>
            </a:r>
          </a:p>
        </p:txBody>
      </p:sp>
      <p:sp>
        <p:nvSpPr>
          <p:cNvPr id="7" name="Textplatzhalt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rtlCol="0"/>
          <a:lstStyle/>
          <a:p>
            <a:pPr rtl="0"/>
            <a:r>
              <a:rPr lang="de-DE" dirty="0"/>
              <a:t>Vorsitzender</a:t>
            </a:r>
          </a:p>
        </p:txBody>
      </p:sp>
      <p:pic>
        <p:nvPicPr>
          <p:cNvPr id="23" name="Bildplatzhalter 22" descr="Porträtfoto des Teammitglieds">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platzhalt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rtlCol="0"/>
          <a:lstStyle/>
          <a:p>
            <a:pPr rtl="0"/>
            <a:r>
              <a:rPr lang="de-DE"/>
              <a:t>Mirjam Nilsson​​</a:t>
            </a:r>
          </a:p>
        </p:txBody>
      </p:sp>
      <p:sp>
        <p:nvSpPr>
          <p:cNvPr id="12" name="Textplatzhalt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rtlCol="0"/>
          <a:lstStyle/>
          <a:p>
            <a:pPr rtl="0"/>
            <a:r>
              <a:rPr lang="de-DE" dirty="0"/>
              <a:t>Geschäftsführer</a:t>
            </a:r>
          </a:p>
        </p:txBody>
      </p:sp>
      <p:pic>
        <p:nvPicPr>
          <p:cNvPr id="25" name="Bildplatzhalter 24" descr="Porträtfoto des Teammitglieds">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platzhalt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rtlCol="0">
            <a:normAutofit/>
          </a:bodyPr>
          <a:lstStyle/>
          <a:p>
            <a:pPr rtl="0"/>
            <a:r>
              <a:rPr lang="de-DE" dirty="0"/>
              <a:t>Flora </a:t>
            </a:r>
            <a:r>
              <a:rPr lang="de-DE" dirty="0" err="1"/>
              <a:t>Berggren</a:t>
            </a:r>
            <a:r>
              <a:rPr lang="de-DE" dirty="0"/>
              <a:t>​​</a:t>
            </a:r>
          </a:p>
        </p:txBody>
      </p:sp>
      <p:sp>
        <p:nvSpPr>
          <p:cNvPr id="14" name="Textplatzhalt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rtlCol="0"/>
          <a:lstStyle/>
          <a:p>
            <a:pPr rtl="0"/>
            <a:r>
              <a:rPr lang="de-DE" dirty="0"/>
              <a:t>Betriebsleiter</a:t>
            </a:r>
          </a:p>
        </p:txBody>
      </p:sp>
      <p:pic>
        <p:nvPicPr>
          <p:cNvPr id="27" name="Bildplatzhalter 26" descr="Porträtfoto des Teammitglieds">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6"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platzhalt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rtlCol="0">
            <a:normAutofit/>
          </a:bodyPr>
          <a:lstStyle/>
          <a:p>
            <a:pPr rtl="0"/>
            <a:r>
              <a:rPr lang="de-DE" dirty="0" err="1"/>
              <a:t>Rajesh</a:t>
            </a:r>
            <a:r>
              <a:rPr lang="de-DE" dirty="0"/>
              <a:t> </a:t>
            </a:r>
            <a:r>
              <a:rPr lang="de-DE" dirty="0" err="1"/>
              <a:t>Santoshi</a:t>
            </a:r>
            <a:r>
              <a:rPr lang="de-DE" dirty="0"/>
              <a:t>​​</a:t>
            </a:r>
          </a:p>
        </p:txBody>
      </p:sp>
      <p:sp>
        <p:nvSpPr>
          <p:cNvPr id="16" name="Textplatzhalt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rtlCol="0"/>
          <a:lstStyle/>
          <a:p>
            <a:pPr rtl="0"/>
            <a:r>
              <a:rPr lang="de-DE" dirty="0"/>
              <a:t>VP Marketing</a:t>
            </a:r>
          </a:p>
        </p:txBody>
      </p:sp>
      <p:sp>
        <p:nvSpPr>
          <p:cNvPr id="17" name="Datumsplatzhalt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8" name="Fußzeilenplatzhalt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9" name="Foliennummernplatzhalt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18</a:t>
            </a:fld>
            <a:endParaRPr lang="de-DE"/>
          </a:p>
        </p:txBody>
      </p:sp>
    </p:spTree>
    <p:extLst>
      <p:ext uri="{BB962C8B-B14F-4D97-AF65-F5344CB8AC3E}">
        <p14:creationId xmlns:p14="http://schemas.microsoft.com/office/powerpoint/2010/main" val="1001964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a:t>Das gesamte Team</a:t>
            </a:r>
          </a:p>
        </p:txBody>
      </p:sp>
      <p:pic>
        <p:nvPicPr>
          <p:cNvPr id="81" name="Bildplatzhalter 80" descr="Porträtfoto des Teammitglieds">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3"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platzhalt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rtlCol="0"/>
          <a:lstStyle/>
          <a:p>
            <a:pPr rtl="0"/>
            <a:r>
              <a:rPr lang="de-DE"/>
              <a:t>Takuma Hayashi​</a:t>
            </a:r>
          </a:p>
        </p:txBody>
      </p:sp>
      <p:sp>
        <p:nvSpPr>
          <p:cNvPr id="66" name="Textplatzhalt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rtlCol="0"/>
          <a:lstStyle/>
          <a:p>
            <a:pPr rtl="0"/>
            <a:r>
              <a:rPr lang="de-DE"/>
              <a:t>Vorsitzender</a:t>
            </a:r>
          </a:p>
        </p:txBody>
      </p:sp>
      <p:pic>
        <p:nvPicPr>
          <p:cNvPr id="89" name="Bildplatzhalter 88" descr="Porträtfoto des Teammitglieds">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4"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platzhalt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rtlCol="0"/>
          <a:lstStyle/>
          <a:p>
            <a:pPr rtl="0"/>
            <a:r>
              <a:rPr lang="de-DE"/>
              <a:t>Graham Barnes​</a:t>
            </a:r>
          </a:p>
        </p:txBody>
      </p:sp>
      <p:sp>
        <p:nvSpPr>
          <p:cNvPr id="57" name="Textplatzhalt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rtlCol="0"/>
          <a:lstStyle/>
          <a:p>
            <a:pPr rtl="0"/>
            <a:r>
              <a:rPr lang="de-DE"/>
              <a:t>Ressortleiter Produkt</a:t>
            </a:r>
          </a:p>
        </p:txBody>
      </p:sp>
      <p:pic>
        <p:nvPicPr>
          <p:cNvPr id="83" name="Bildplatzhalter 82" descr="Porträtfoto des Teammitglieds">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platzhalt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rtlCol="0"/>
          <a:lstStyle/>
          <a:p>
            <a:pPr rtl="0"/>
            <a:r>
              <a:rPr lang="de-DE"/>
              <a:t>Mirjam Nilsson​​</a:t>
            </a:r>
          </a:p>
        </p:txBody>
      </p:sp>
      <p:sp>
        <p:nvSpPr>
          <p:cNvPr id="68" name="Textplatzhalt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rtlCol="0"/>
          <a:lstStyle/>
          <a:p>
            <a:pPr rtl="0"/>
            <a:r>
              <a:rPr lang="de-DE"/>
              <a:t>Geschäftsführer</a:t>
            </a:r>
          </a:p>
        </p:txBody>
      </p:sp>
      <p:pic>
        <p:nvPicPr>
          <p:cNvPr id="91" name="Bildplatzhalter 90" descr="Porträtfoto des Teammitglieds">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6"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platzhalt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rtlCol="0"/>
          <a:lstStyle/>
          <a:p>
            <a:pPr rtl="0"/>
            <a:r>
              <a:rPr lang="de-DE"/>
              <a:t>Rowan Murphy</a:t>
            </a:r>
          </a:p>
        </p:txBody>
      </p:sp>
      <p:sp>
        <p:nvSpPr>
          <p:cNvPr id="59" name="Textplatzhalt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rtlCol="0"/>
          <a:lstStyle/>
          <a:p>
            <a:pPr rtl="0"/>
            <a:r>
              <a:rPr lang="de-DE"/>
              <a:t>SEO-Stratege</a:t>
            </a:r>
          </a:p>
        </p:txBody>
      </p:sp>
      <p:pic>
        <p:nvPicPr>
          <p:cNvPr id="85" name="Bildplatzhalter 84" descr="Porträtfoto des Teammitglieds">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7"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platzhalt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rtlCol="0"/>
          <a:lstStyle/>
          <a:p>
            <a:pPr rtl="0"/>
            <a:r>
              <a:rPr lang="de-DE"/>
              <a:t>Flora Berggren​​</a:t>
            </a:r>
          </a:p>
        </p:txBody>
      </p:sp>
      <p:sp>
        <p:nvSpPr>
          <p:cNvPr id="70" name="Textplatzhalt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rtlCol="0"/>
          <a:lstStyle/>
          <a:p>
            <a:pPr rtl="0"/>
            <a:r>
              <a:rPr lang="de-DE"/>
              <a:t>Betriebsleiter</a:t>
            </a:r>
          </a:p>
        </p:txBody>
      </p:sp>
      <p:pic>
        <p:nvPicPr>
          <p:cNvPr id="93" name="Bildplatzhalter 92" descr="Porträtfoto des Teammitglieds">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8"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platzhalt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rtlCol="0"/>
          <a:lstStyle/>
          <a:p>
            <a:pPr rtl="0"/>
            <a:r>
              <a:rPr lang="de-DE"/>
              <a:t>Elizabeth Moore</a:t>
            </a:r>
          </a:p>
        </p:txBody>
      </p:sp>
      <p:sp>
        <p:nvSpPr>
          <p:cNvPr id="61" name="Textplatzhalt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rtlCol="0"/>
          <a:lstStyle/>
          <a:p>
            <a:pPr rtl="0"/>
            <a:r>
              <a:rPr lang="de-DE"/>
              <a:t>Produktdesigner</a:t>
            </a:r>
          </a:p>
        </p:txBody>
      </p:sp>
      <p:pic>
        <p:nvPicPr>
          <p:cNvPr id="87" name="Bildplatzhalter 86" descr="Porträtfoto des Teammitglieds">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9"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platzhalt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rtlCol="0"/>
          <a:lstStyle/>
          <a:p>
            <a:pPr rtl="0"/>
            <a:r>
              <a:rPr lang="de-DE"/>
              <a:t>Rajesh Santoshi​​</a:t>
            </a:r>
          </a:p>
        </p:txBody>
      </p:sp>
      <p:sp>
        <p:nvSpPr>
          <p:cNvPr id="72" name="Textplatzhalt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rtlCol="0"/>
          <a:lstStyle/>
          <a:p>
            <a:pPr rtl="0"/>
            <a:r>
              <a:rPr lang="de-DE"/>
              <a:t>Ressortleiter Marketing</a:t>
            </a:r>
          </a:p>
        </p:txBody>
      </p:sp>
      <p:pic>
        <p:nvPicPr>
          <p:cNvPr id="95" name="Bildplatzhalter 94" descr="Porträtfoto des Teammitglieds">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10"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platzhalt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rtlCol="0"/>
          <a:lstStyle/>
          <a:p>
            <a:pPr rtl="0"/>
            <a:r>
              <a:rPr lang="de-DE"/>
              <a:t>Robin Kline​</a:t>
            </a:r>
          </a:p>
        </p:txBody>
      </p:sp>
      <p:sp>
        <p:nvSpPr>
          <p:cNvPr id="63" name="Textplatzhalt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rtlCol="0"/>
          <a:lstStyle/>
          <a:p>
            <a:pPr rtl="0"/>
            <a:r>
              <a:rPr lang="de-DE"/>
              <a:t>Inhaltsentwickler</a:t>
            </a:r>
          </a:p>
        </p:txBody>
      </p:sp>
      <p:sp>
        <p:nvSpPr>
          <p:cNvPr id="5" name="Datumsplatzhalter 4">
            <a:extLst>
              <a:ext uri="{FF2B5EF4-FFF2-40B4-BE49-F238E27FC236}">
                <a16:creationId xmlns:a16="http://schemas.microsoft.com/office/drawing/2014/main" id="{9A9D5D4C-11E2-4F6B-B745-2C91B655D913}"/>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6" name="Fußzeilenplatzhalt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7" name="Foliennummernplatzhalt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19</a:t>
            </a:fld>
            <a:endParaRPr lang="de-DE"/>
          </a:p>
        </p:txBody>
      </p:sp>
    </p:spTree>
    <p:extLst>
      <p:ext uri="{BB962C8B-B14F-4D97-AF65-F5344CB8AC3E}">
        <p14:creationId xmlns:p14="http://schemas.microsoft.com/office/powerpoint/2010/main" val="393145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4" name="Fußzeilenplatzhalt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5" name="Foliennummernplatzhalt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2</a:t>
            </a:fld>
            <a:endParaRPr lang="de-DE"/>
          </a:p>
        </p:txBody>
      </p:sp>
      <p:pic>
        <p:nvPicPr>
          <p:cNvPr id="8" name="Bildplatzhalter 7" descr="Ein Bild, das Menschliches Gesicht, Cartoon, tragend, Kleidung enthält.&#10;&#10;Automatisch generierte Beschreibung">
            <a:extLst>
              <a:ext uri="{FF2B5EF4-FFF2-40B4-BE49-F238E27FC236}">
                <a16:creationId xmlns:a16="http://schemas.microsoft.com/office/drawing/2014/main" id="{291D78CE-C4D4-90E9-4D05-5FCE74AA0413}"/>
              </a:ext>
            </a:extLst>
          </p:cNvPr>
          <p:cNvPicPr>
            <a:picLocks noGrp="1" noChangeAspect="1"/>
          </p:cNvPicPr>
          <p:nvPr>
            <p:ph type="pic" sz="quarter" idx="13"/>
          </p:nvPr>
        </p:nvPicPr>
        <p:blipFill>
          <a:blip r:embed="rId3">
            <a:alphaModFix/>
          </a:blip>
          <a:srcRect t="2283" b="2283"/>
          <a:stretch>
            <a:fillRect/>
          </a:stretch>
        </p:blipFill>
        <p:spPr/>
      </p:pic>
      <p:sp>
        <p:nvSpPr>
          <p:cNvPr id="20" name="Titel 19">
            <a:extLst>
              <a:ext uri="{FF2B5EF4-FFF2-40B4-BE49-F238E27FC236}">
                <a16:creationId xmlns:a16="http://schemas.microsoft.com/office/drawing/2014/main" id="{2E468DC9-F7EA-4DDD-A3C6-7FED01F0AB9B}"/>
              </a:ext>
            </a:extLst>
          </p:cNvPr>
          <p:cNvSpPr>
            <a:spLocks noGrp="1"/>
          </p:cNvSpPr>
          <p:nvPr>
            <p:ph type="title"/>
          </p:nvPr>
        </p:nvSpPr>
        <p:spPr>
          <a:xfrm>
            <a:off x="0" y="1672143"/>
            <a:ext cx="5929460" cy="3513714"/>
          </a:xfrm>
          <a:solidFill>
            <a:schemeClr val="accent6">
              <a:alpha val="76000"/>
            </a:schemeClr>
          </a:solidFill>
        </p:spPr>
        <p:txBody>
          <a:bodyPr lIns="396000" rtlCol="0"/>
          <a:lstStyle/>
          <a:p>
            <a:pPr rtl="0"/>
            <a:r>
              <a:rPr lang="de-DE" dirty="0"/>
              <a:t>Forschungsfrage</a:t>
            </a:r>
          </a:p>
        </p:txBody>
      </p:sp>
      <p:sp>
        <p:nvSpPr>
          <p:cNvPr id="30" name="Textplatzhalter 29">
            <a:extLst>
              <a:ext uri="{FF2B5EF4-FFF2-40B4-BE49-F238E27FC236}">
                <a16:creationId xmlns:a16="http://schemas.microsoft.com/office/drawing/2014/main" id="{E1840D15-B3C7-4446-9131-8F222F601B1B}"/>
              </a:ext>
            </a:extLst>
          </p:cNvPr>
          <p:cNvSpPr>
            <a:spLocks noGrp="1"/>
          </p:cNvSpPr>
          <p:nvPr>
            <p:ph type="body" sz="quarter" idx="15"/>
          </p:nvPr>
        </p:nvSpPr>
        <p:spPr>
          <a:xfrm>
            <a:off x="321363" y="3007594"/>
            <a:ext cx="4691167" cy="2178263"/>
          </a:xfrm>
        </p:spPr>
        <p:txBody>
          <a:bodyPr rtlCol="0">
            <a:normAutofit/>
          </a:bodyPr>
          <a:lstStyle/>
          <a:p>
            <a:pPr rtl="0"/>
            <a:r>
              <a:rPr lang="de-DE" dirty="0"/>
              <a:t>Welche Möglichkeiten können KI-Systeme einem Ein-Mann-Videospieler bei der Entwicklung eines Videospiels bieten.</a:t>
            </a:r>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rtlCol="0"/>
          <a:lstStyle/>
          <a:p>
            <a:pPr rtl="0"/>
            <a:r>
              <a:rPr lang="de-DE" dirty="0"/>
              <a:t>Finanzierung</a:t>
            </a:r>
          </a:p>
        </p:txBody>
      </p:sp>
      <p:graphicFrame>
        <p:nvGraphicFramePr>
          <p:cNvPr id="5" name="Diagramm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330151037"/>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platzhalt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rtlCol="0">
            <a:normAutofit/>
          </a:bodyPr>
          <a:lstStyle/>
          <a:p>
            <a:pPr rtl="0"/>
            <a:r>
              <a:rPr lang="de-DE" sz="2300" dirty="0"/>
              <a:t>12.000 €</a:t>
            </a:r>
          </a:p>
        </p:txBody>
      </p:sp>
      <p:sp>
        <p:nvSpPr>
          <p:cNvPr id="26" name="Textplatzhalt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rtlCol="0"/>
          <a:lstStyle/>
          <a:p>
            <a:pPr rtl="0"/>
            <a:r>
              <a:rPr lang="de-DE" dirty="0"/>
              <a:t>Kampagnen</a:t>
            </a:r>
          </a:p>
        </p:txBody>
      </p:sp>
      <p:sp>
        <p:nvSpPr>
          <p:cNvPr id="27" name="Textplatzhalt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rtlCol="0">
            <a:normAutofit lnSpcReduction="10000"/>
          </a:bodyPr>
          <a:lstStyle/>
          <a:p>
            <a:pPr rtl="0"/>
            <a:r>
              <a:rPr lang="de-DE" dirty="0"/>
              <a:t>Umsatzerlös aus Onlinekampagnen und Nachbestellungen</a:t>
            </a:r>
          </a:p>
        </p:txBody>
      </p:sp>
      <p:graphicFrame>
        <p:nvGraphicFramePr>
          <p:cNvPr id="7" name="Diagramm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081892863"/>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platzhalt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rtlCol="0">
            <a:normAutofit/>
          </a:bodyPr>
          <a:lstStyle/>
          <a:p>
            <a:pPr rtl="0"/>
            <a:r>
              <a:rPr lang="de-DE" sz="2300" dirty="0"/>
              <a:t>14.000 €</a:t>
            </a:r>
          </a:p>
        </p:txBody>
      </p:sp>
      <p:sp>
        <p:nvSpPr>
          <p:cNvPr id="28" name="Textplatzhalt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rtlCol="0"/>
          <a:lstStyle/>
          <a:p>
            <a:pPr rtl="0"/>
            <a:r>
              <a:rPr lang="de-DE" dirty="0"/>
              <a:t>Angel-Investitionen</a:t>
            </a:r>
          </a:p>
        </p:txBody>
      </p:sp>
      <p:sp>
        <p:nvSpPr>
          <p:cNvPr id="29" name="Textplatzhalt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rtlCol="0"/>
          <a:lstStyle/>
          <a:p>
            <a:pPr rtl="0"/>
            <a:r>
              <a:rPr lang="de-DE" dirty="0"/>
              <a:t>Durch andere Investoren erhaltene Beträge</a:t>
            </a:r>
          </a:p>
        </p:txBody>
      </p:sp>
      <p:graphicFrame>
        <p:nvGraphicFramePr>
          <p:cNvPr id="9" name="Diagramm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076834256"/>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platzhalt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rtlCol="0">
            <a:normAutofit/>
          </a:bodyPr>
          <a:lstStyle/>
          <a:p>
            <a:pPr rtl="0"/>
            <a:r>
              <a:rPr lang="de-DE" sz="2300" dirty="0"/>
              <a:t>32.000 €</a:t>
            </a:r>
          </a:p>
        </p:txBody>
      </p:sp>
      <p:sp>
        <p:nvSpPr>
          <p:cNvPr id="30" name="Textplatzhalt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rtlCol="0"/>
          <a:lstStyle/>
          <a:p>
            <a:pPr rtl="0"/>
            <a:r>
              <a:rPr lang="de-DE" dirty="0"/>
              <a:t>Bargeld</a:t>
            </a:r>
          </a:p>
        </p:txBody>
      </p:sp>
      <p:sp>
        <p:nvSpPr>
          <p:cNvPr id="31" name="Textplatzhalt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rtlCol="0">
            <a:normAutofit lnSpcReduction="10000"/>
          </a:bodyPr>
          <a:lstStyle/>
          <a:p>
            <a:pPr rtl="0"/>
            <a:r>
              <a:rPr lang="de-DE" dirty="0"/>
              <a:t>Liquide Mittel, über die wir verfügen</a:t>
            </a:r>
          </a:p>
          <a:p>
            <a:pPr rtl="0"/>
            <a:r>
              <a:rPr lang="de-DE" dirty="0"/>
              <a:t>zur Hand</a:t>
            </a:r>
          </a:p>
        </p:txBody>
      </p:sp>
      <p:graphicFrame>
        <p:nvGraphicFramePr>
          <p:cNvPr id="11" name="Diagramm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43398768"/>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platzhalt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rtlCol="0">
            <a:normAutofit/>
          </a:bodyPr>
          <a:lstStyle/>
          <a:p>
            <a:pPr rtl="0"/>
            <a:r>
              <a:rPr lang="de-DE" sz="2300" dirty="0"/>
              <a:t>82.000 €</a:t>
            </a:r>
          </a:p>
        </p:txBody>
      </p:sp>
      <p:sp>
        <p:nvSpPr>
          <p:cNvPr id="32" name="Textplatzhalt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rtlCol="0"/>
          <a:lstStyle/>
          <a:p>
            <a:pPr rtl="0"/>
            <a:r>
              <a:rPr lang="de-DE" dirty="0"/>
              <a:t>Aktien</a:t>
            </a:r>
          </a:p>
        </p:txBody>
      </p:sp>
      <p:sp>
        <p:nvSpPr>
          <p:cNvPr id="33" name="Textplatzhalt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rtlCol="0"/>
          <a:lstStyle/>
          <a:p>
            <a:pPr rtl="0"/>
            <a:r>
              <a:rPr lang="de-DE" dirty="0"/>
              <a:t>Anzahl der Aktien, konvertiert in US-Dollar</a:t>
            </a:r>
          </a:p>
        </p:txBody>
      </p:sp>
      <p:sp>
        <p:nvSpPr>
          <p:cNvPr id="51" name="Datumsplatzhalt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rtlCol="0"/>
          <a:lstStyle/>
          <a:p>
            <a:pPr rtl="0"/>
            <a:r>
              <a:rPr lang="de-DE" dirty="0"/>
              <a:t>06.08.20XX</a:t>
            </a:r>
          </a:p>
        </p:txBody>
      </p:sp>
      <p:sp>
        <p:nvSpPr>
          <p:cNvPr id="52" name="Fußzeilenplatzhalt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rtlCol="0"/>
          <a:lstStyle/>
          <a:p>
            <a:pPr rtl="0"/>
            <a:r>
              <a:rPr lang="de-DE" dirty="0"/>
              <a:t>VERKAUFSPRÄSENTATION</a:t>
            </a:r>
          </a:p>
        </p:txBody>
      </p:sp>
      <p:sp>
        <p:nvSpPr>
          <p:cNvPr id="53" name="Foliennummernplatzhalt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20</a:t>
            </a:fld>
            <a:endParaRPr lang="de-DE" dirty="0"/>
          </a:p>
        </p:txBody>
      </p:sp>
    </p:spTree>
    <p:extLst>
      <p:ext uri="{BB962C8B-B14F-4D97-AF65-F5344CB8AC3E}">
        <p14:creationId xmlns:p14="http://schemas.microsoft.com/office/powerpoint/2010/main" val="423171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e Frau, die auf einen Bildschirm mit kleinen Schreib- und Gleitdiagrammen blickt">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Titel 19">
            <a:extLst>
              <a:ext uri="{FF2B5EF4-FFF2-40B4-BE49-F238E27FC236}">
                <a16:creationId xmlns:a16="http://schemas.microsoft.com/office/drawing/2014/main" id="{940324F9-ABF9-4A46-B5E4-21164FADAD0C}"/>
              </a:ext>
            </a:extLst>
          </p:cNvPr>
          <p:cNvSpPr>
            <a:spLocks noGrp="1"/>
          </p:cNvSpPr>
          <p:nvPr>
            <p:ph type="title"/>
          </p:nvPr>
        </p:nvSpPr>
        <p:spPr/>
        <p:txBody>
          <a:bodyPr rtlCol="0"/>
          <a:lstStyle/>
          <a:p>
            <a:pPr rtl="0"/>
            <a:r>
              <a:rPr lang="de-DE"/>
              <a:t>Zusammenfassung</a:t>
            </a:r>
          </a:p>
        </p:txBody>
      </p:sp>
      <p:sp>
        <p:nvSpPr>
          <p:cNvPr id="11" name="Textplatzhalt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0"/>
            <a:ext cx="4718937" cy="2747903"/>
          </a:xfrm>
        </p:spPr>
        <p:txBody>
          <a:bodyPr rtlCol="0"/>
          <a:lstStyle/>
          <a:p>
            <a:pPr rtl="0"/>
            <a:r>
              <a:rPr lang="de-DE" sz="1300"/>
              <a:t>Bei Contoso ist es unsere Überzeugung, 110 % zu geben. Indem wir die Kreis bei der Aufgabenverwaltung schließen und die neueste Technologie verwenden, helfen wir Unternehmen, zu wachsen und eine kundenorientierte Denkweise zu fördern. Wir sind erfolgreich, weil wir den Markt kennen und ein großartiges Team hinter unserem Produkt steht. Wie unser Geschäftsführer sagt: „Effizienzen entstehen durch eine proaktive Umgestaltung unserer Geschäftsabläufe.“</a:t>
            </a:r>
          </a:p>
        </p:txBody>
      </p:sp>
      <p:sp>
        <p:nvSpPr>
          <p:cNvPr id="14" name="Datumsplatzhalt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5" name="Fußzeilenplatzhalt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6" name="Foliennummernplatzhalt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21</a:t>
            </a:fld>
            <a:endParaRPr lang="de-DE"/>
          </a:p>
        </p:txBody>
      </p:sp>
    </p:spTree>
    <p:extLst>
      <p:ext uri="{BB962C8B-B14F-4D97-AF65-F5344CB8AC3E}">
        <p14:creationId xmlns:p14="http://schemas.microsoft.com/office/powerpoint/2010/main" val="198784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platzhalter 13" descr="Eine Frau mit VR-Brille im Gesicht&#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el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de-DE"/>
              <a:t>Vielen Dank</a:t>
            </a:r>
          </a:p>
        </p:txBody>
      </p:sp>
      <p:sp>
        <p:nvSpPr>
          <p:cNvPr id="9" name="Textplatzhalt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rtlCol="0"/>
          <a:lstStyle/>
          <a:p>
            <a:pPr rtl="0"/>
            <a:r>
              <a:rPr lang="de-DE"/>
              <a:t>Mirjam Nilsson​​</a:t>
            </a:r>
          </a:p>
          <a:p>
            <a:pPr rtl="0"/>
            <a:r>
              <a:rPr lang="de-DE"/>
              <a:t>206-555-0146​</a:t>
            </a:r>
          </a:p>
          <a:p>
            <a:pPr rtl="0"/>
            <a:r>
              <a:rPr lang="de-DE"/>
              <a:t>mirjam@contoso.com​</a:t>
            </a:r>
          </a:p>
          <a:p>
            <a:pPr rtl="0"/>
            <a:r>
              <a:rPr lang="de-DE"/>
              <a:t>www.contoso.com​</a:t>
            </a:r>
          </a:p>
        </p:txBody>
      </p:sp>
      <p:sp>
        <p:nvSpPr>
          <p:cNvPr id="10" name="Datumsplatzhalt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11" name="Fußzeilenplatzhalt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12" name="Foliennummernplatzhalt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22</a:t>
            </a:fld>
            <a:endParaRPr lang="de-DE"/>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4" name="Fußzeilenplatzhalt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5" name="Foliennummernplatzhalt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3</a:t>
            </a:fld>
            <a:endParaRPr lang="de-DE"/>
          </a:p>
        </p:txBody>
      </p:sp>
      <p:pic>
        <p:nvPicPr>
          <p:cNvPr id="8" name="Bildplatzhalter 7" descr="Ein Bild, das Menschliches Gesicht, Cartoon, tragend, Kleidung enthält.&#10;&#10;Automatisch generierte Beschreibung">
            <a:extLst>
              <a:ext uri="{FF2B5EF4-FFF2-40B4-BE49-F238E27FC236}">
                <a16:creationId xmlns:a16="http://schemas.microsoft.com/office/drawing/2014/main" id="{291D78CE-C4D4-90E9-4D05-5FCE74AA0413}"/>
              </a:ext>
            </a:extLst>
          </p:cNvPr>
          <p:cNvPicPr>
            <a:picLocks noGrp="1" noChangeAspect="1"/>
          </p:cNvPicPr>
          <p:nvPr>
            <p:ph type="pic" sz="quarter" idx="13"/>
          </p:nvPr>
        </p:nvPicPr>
        <p:blipFill>
          <a:blip r:embed="rId3">
            <a:alphaModFix/>
          </a:blip>
          <a:srcRect t="2283" b="2283"/>
          <a:stretch>
            <a:fillRect/>
          </a:stretch>
        </p:blipFill>
        <p:spPr/>
      </p:pic>
      <p:sp>
        <p:nvSpPr>
          <p:cNvPr id="20" name="Titel 19">
            <a:extLst>
              <a:ext uri="{FF2B5EF4-FFF2-40B4-BE49-F238E27FC236}">
                <a16:creationId xmlns:a16="http://schemas.microsoft.com/office/drawing/2014/main" id="{2E468DC9-F7EA-4DDD-A3C6-7FED01F0AB9B}"/>
              </a:ext>
            </a:extLst>
          </p:cNvPr>
          <p:cNvSpPr>
            <a:spLocks noGrp="1"/>
          </p:cNvSpPr>
          <p:nvPr>
            <p:ph type="title"/>
          </p:nvPr>
        </p:nvSpPr>
        <p:spPr>
          <a:xfrm>
            <a:off x="0" y="1672143"/>
            <a:ext cx="5929460" cy="3513714"/>
          </a:xfrm>
          <a:solidFill>
            <a:schemeClr val="accent6">
              <a:alpha val="76000"/>
            </a:schemeClr>
          </a:solidFill>
        </p:spPr>
        <p:txBody>
          <a:bodyPr lIns="396000" rtlCol="0"/>
          <a:lstStyle/>
          <a:p>
            <a:pPr rtl="0"/>
            <a:r>
              <a:rPr lang="de-DE" dirty="0"/>
              <a:t>Forschungsfrage</a:t>
            </a:r>
          </a:p>
        </p:txBody>
      </p:sp>
      <p:sp>
        <p:nvSpPr>
          <p:cNvPr id="30" name="Textplatzhalter 29">
            <a:extLst>
              <a:ext uri="{FF2B5EF4-FFF2-40B4-BE49-F238E27FC236}">
                <a16:creationId xmlns:a16="http://schemas.microsoft.com/office/drawing/2014/main" id="{E1840D15-B3C7-4446-9131-8F222F601B1B}"/>
              </a:ext>
            </a:extLst>
          </p:cNvPr>
          <p:cNvSpPr>
            <a:spLocks noGrp="1"/>
          </p:cNvSpPr>
          <p:nvPr>
            <p:ph type="body" sz="quarter" idx="15"/>
          </p:nvPr>
        </p:nvSpPr>
        <p:spPr>
          <a:xfrm>
            <a:off x="321363" y="3007594"/>
            <a:ext cx="4691167" cy="2178263"/>
          </a:xfrm>
        </p:spPr>
        <p:txBody>
          <a:bodyPr rtlCol="0">
            <a:normAutofit/>
          </a:bodyPr>
          <a:lstStyle/>
          <a:p>
            <a:pPr rtl="0"/>
            <a:r>
              <a:rPr lang="de-DE" dirty="0"/>
              <a:t>Welche Möglichkeiten können KI-Systeme einem Ein-Mann-Videospieler bei der Entwicklung eines Videospiels bieten.</a:t>
            </a:r>
          </a:p>
        </p:txBody>
      </p:sp>
    </p:spTree>
    <p:extLst>
      <p:ext uri="{BB962C8B-B14F-4D97-AF65-F5344CB8AC3E}">
        <p14:creationId xmlns:p14="http://schemas.microsoft.com/office/powerpoint/2010/main" val="231040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el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de-DE" sz="2800" i="0" u="none" strike="noStrike" kern="1200" cap="all" spc="400" normalizeH="0" dirty="0">
                <a:ln w="19050">
                  <a:solidFill>
                    <a:schemeClr val="accent5"/>
                  </a:solidFill>
                </a:ln>
                <a:noFill/>
                <a:effectLst/>
                <a:uLnTx/>
                <a:uFillTx/>
                <a:ea typeface="+mn-ea"/>
              </a:rPr>
              <a:t>Problem</a:t>
            </a:r>
            <a:endParaRPr lang="de-DE" dirty="0"/>
          </a:p>
        </p:txBody>
      </p:sp>
      <p:pic>
        <p:nvPicPr>
          <p:cNvPr id="52" name="Bildplatzhalter 51" descr="Eine Nahaufnahme einer Person mit Brille und die Maße der Augen">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platzhalt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rtlCol="0"/>
          <a:lstStyle/>
          <a:p>
            <a:pPr rtl="0"/>
            <a:r>
              <a:rPr lang="de-DE"/>
              <a:t>Marktlücke</a:t>
            </a:r>
          </a:p>
        </p:txBody>
      </p:sp>
      <p:sp>
        <p:nvSpPr>
          <p:cNvPr id="63" name="Textplatzhalt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lstStyle/>
          <a:p>
            <a:pPr rtl="0"/>
            <a:r>
              <a:rPr lang="de-DE"/>
              <a:t>Kunden</a:t>
            </a:r>
          </a:p>
        </p:txBody>
      </p:sp>
      <p:sp>
        <p:nvSpPr>
          <p:cNvPr id="67" name="Textplatzhalt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rtlCol="0"/>
          <a:lstStyle/>
          <a:p>
            <a:pPr rtl="0"/>
            <a:r>
              <a:rPr lang="de-DE"/>
              <a:t>Finanzen</a:t>
            </a:r>
          </a:p>
        </p:txBody>
      </p:sp>
      <p:sp>
        <p:nvSpPr>
          <p:cNvPr id="43" name="Textplatzhalt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lstStyle/>
          <a:p>
            <a:pPr rtl="0"/>
            <a:r>
              <a:rPr lang="de-DE"/>
              <a:t>Neue Unternehmen benötigen Organisationstools, verwenden aber alte oder veraltete Produkte</a:t>
            </a:r>
          </a:p>
        </p:txBody>
      </p:sp>
      <p:sp>
        <p:nvSpPr>
          <p:cNvPr id="42" name="Textplatzhalt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rtlCol="0">
            <a:normAutofit fontScale="92500"/>
          </a:bodyPr>
          <a:lstStyle/>
          <a:p>
            <a:pPr rtl="0"/>
            <a:r>
              <a:rPr lang="de-DE"/>
              <a:t>Der Anstieg um 10 % bei den Aufgabenverwaltungstools belegt, dass es ein Interesse der Kunden an einfacheren Verwaltungstools und -Technologien gibt.</a:t>
            </a:r>
          </a:p>
        </p:txBody>
      </p:sp>
      <p:sp>
        <p:nvSpPr>
          <p:cNvPr id="50" name="Textplatzhalt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pPr rtl="0"/>
            <a:r>
              <a:rPr lang="de-DE"/>
              <a:t>Die Käufe von Aufgabenverwaltungssoftware stiegen 2019 um 2 Millionen US-Dollar </a:t>
            </a:r>
          </a:p>
        </p:txBody>
      </p:sp>
      <p:sp>
        <p:nvSpPr>
          <p:cNvPr id="66" name="Textplatzhalt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rtlCol="0"/>
          <a:lstStyle/>
          <a:p>
            <a:pPr rtl="0"/>
            <a:r>
              <a:rPr lang="de-DE"/>
              <a:t>Kosten</a:t>
            </a:r>
          </a:p>
        </p:txBody>
      </p:sp>
      <p:sp>
        <p:nvSpPr>
          <p:cNvPr id="65" name="Textplatzhalt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671434" cy="365125"/>
          </a:xfrm>
        </p:spPr>
        <p:txBody>
          <a:bodyPr rtlCol="0">
            <a:normAutofit/>
          </a:bodyPr>
          <a:lstStyle/>
          <a:p>
            <a:pPr rtl="0"/>
            <a:r>
              <a:rPr lang="de-DE"/>
              <a:t>Verwendbarkeit</a:t>
            </a:r>
          </a:p>
        </p:txBody>
      </p:sp>
      <p:sp>
        <p:nvSpPr>
          <p:cNvPr id="45" name="Textplatzhalt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rtlCol="0">
            <a:normAutofit lnSpcReduction="10000"/>
          </a:bodyPr>
          <a:lstStyle/>
          <a:p>
            <a:pPr rtl="0"/>
            <a:r>
              <a:rPr lang="de-DE"/>
              <a:t>Umsatzeinbußen, da keine einfacheren Verwaltungstools angeboten werden, die Teams bis zur Ziellinie bringen</a:t>
            </a:r>
          </a:p>
        </p:txBody>
      </p:sp>
      <p:sp>
        <p:nvSpPr>
          <p:cNvPr id="44" name="Textplatzhalt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lstStyle/>
          <a:p>
            <a:pPr rtl="0"/>
            <a:r>
              <a:rPr lang="de-DE"/>
              <a:t>Kunden wollen etwas, das einfach zu übernehmen und zu verwenden ist</a:t>
            </a:r>
          </a:p>
        </p:txBody>
      </p:sp>
      <p:sp>
        <p:nvSpPr>
          <p:cNvPr id="3" name="Datumsplatzhalt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4" name="Fußzeilenplatzhalt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5" name="Foliennummernplatzhalt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4</a:t>
            </a:fld>
            <a:endParaRPr lang="de-DE"/>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el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de-DE"/>
              <a:t>Lösung</a:t>
            </a:r>
          </a:p>
        </p:txBody>
      </p:sp>
      <p:sp>
        <p:nvSpPr>
          <p:cNvPr id="26" name="Textplatzhalt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3202335" cy="365125"/>
          </a:xfrm>
        </p:spPr>
        <p:txBody>
          <a:bodyPr rtlCol="0">
            <a:normAutofit/>
          </a:bodyPr>
          <a:lstStyle/>
          <a:p>
            <a:pPr rtl="0"/>
            <a:r>
              <a:rPr lang="de-DE"/>
              <a:t>Die Lücke schließen</a:t>
            </a:r>
          </a:p>
        </p:txBody>
      </p:sp>
      <p:sp>
        <p:nvSpPr>
          <p:cNvPr id="22" name="Textplatzhalt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rtlCol="0"/>
          <a:lstStyle/>
          <a:p>
            <a:pPr rtl="0"/>
            <a:r>
              <a:rPr lang="de-DE"/>
              <a:t>Zielgruppe</a:t>
            </a:r>
          </a:p>
        </p:txBody>
      </p:sp>
      <p:sp>
        <p:nvSpPr>
          <p:cNvPr id="38" name="Textplatzhalt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rtlCol="0">
            <a:normAutofit/>
          </a:bodyPr>
          <a:lstStyle/>
          <a:p>
            <a:pPr rtl="0"/>
            <a:r>
              <a:rPr lang="de-DE"/>
              <a:t>Unser Produkt vereinfacht die Verwaltung von Aufgaben, und kein anderes Produkt auf dem Markt bietet die gleichen Vorteile</a:t>
            </a:r>
          </a:p>
        </p:txBody>
      </p:sp>
      <p:sp>
        <p:nvSpPr>
          <p:cNvPr id="37" name="Textplatzhalt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rtlCol="0"/>
          <a:lstStyle/>
          <a:p>
            <a:pPr rtl="0"/>
            <a:r>
              <a:rPr lang="de-DE"/>
              <a:t>Gen Z (18-25 Jahre alt)</a:t>
            </a:r>
          </a:p>
        </p:txBody>
      </p:sp>
      <p:sp>
        <p:nvSpPr>
          <p:cNvPr id="28" name="Textplatzhalt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3443291" cy="365125"/>
          </a:xfrm>
        </p:spPr>
        <p:txBody>
          <a:bodyPr rtlCol="0">
            <a:normAutofit/>
          </a:bodyPr>
          <a:lstStyle/>
          <a:p>
            <a:pPr rtl="0"/>
            <a:r>
              <a:rPr lang="de-DE"/>
              <a:t>Kosteneinsparungen</a:t>
            </a:r>
          </a:p>
        </p:txBody>
      </p:sp>
      <p:sp>
        <p:nvSpPr>
          <p:cNvPr id="27" name="Textplatzhalt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3339300" cy="365125"/>
          </a:xfrm>
        </p:spPr>
        <p:txBody>
          <a:bodyPr rtlCol="0">
            <a:normAutofit/>
          </a:bodyPr>
          <a:lstStyle/>
          <a:p>
            <a:pPr rtl="0"/>
            <a:r>
              <a:rPr lang="de-DE"/>
              <a:t>Benutzerfreundlich</a:t>
            </a:r>
          </a:p>
        </p:txBody>
      </p:sp>
      <p:sp>
        <p:nvSpPr>
          <p:cNvPr id="40" name="Textplatzhalt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rtlCol="0"/>
          <a:lstStyle/>
          <a:p>
            <a:pPr rtl="0"/>
            <a:r>
              <a:rPr lang="de-DE"/>
              <a:t>Kostenreduzierung für den Kunden durch Unterstützung der Projektmanager bei der Einhaltung von Fristen</a:t>
            </a:r>
          </a:p>
        </p:txBody>
      </p:sp>
      <p:sp>
        <p:nvSpPr>
          <p:cNvPr id="39" name="Textplatzhalt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rtlCol="0">
            <a:normAutofit/>
          </a:bodyPr>
          <a:lstStyle/>
          <a:p>
            <a:pPr rtl="0"/>
            <a:r>
              <a:rPr lang="de-DE"/>
              <a:t>Ein einfaches Produkt, das Unternehmen die Informationen liefert, die sie benötigen, um Projekte rechtzeitig abzuschließen</a:t>
            </a:r>
          </a:p>
        </p:txBody>
      </p:sp>
      <p:sp>
        <p:nvSpPr>
          <p:cNvPr id="3" name="Datumsplatzhalt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4" name="Fußzeilenplatzhalt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5" name="Foliennummernplatzhalt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5</a:t>
            </a:fld>
            <a:endParaRPr lang="de-DE"/>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de-DE" dirty="0"/>
              <a:t>Produktübersicht</a:t>
            </a:r>
          </a:p>
        </p:txBody>
      </p:sp>
      <p:pic>
        <p:nvPicPr>
          <p:cNvPr id="74" name="Bildplatzhalter 73" descr="Umriss der Schachtel">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510614" y="2847098"/>
            <a:ext cx="603504" cy="603504"/>
          </a:xfrm>
        </p:spPr>
      </p:pic>
      <p:sp>
        <p:nvSpPr>
          <p:cNvPr id="21" name="Textplatzhalt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rtlCol="0">
            <a:normAutofit/>
          </a:bodyPr>
          <a:lstStyle/>
          <a:p>
            <a:pPr rtl="0"/>
            <a:r>
              <a:rPr lang="de-DE"/>
              <a:t>Einzigartig</a:t>
            </a:r>
          </a:p>
        </p:txBody>
      </p:sp>
      <p:sp>
        <p:nvSpPr>
          <p:cNvPr id="22" name="Textplatzhalt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rtlCol="0"/>
          <a:lstStyle/>
          <a:p>
            <a:pPr rtl="0"/>
            <a:r>
              <a:rPr lang="de-DE"/>
              <a:t>Einziges Produkt speziell für die Aufgabenverwaltung</a:t>
            </a:r>
          </a:p>
        </p:txBody>
      </p:sp>
      <p:pic>
        <p:nvPicPr>
          <p:cNvPr id="75" name="Bildplatzhalter 74" descr="Ladenumriss">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369110" y="2847098"/>
            <a:ext cx="603504" cy="603504"/>
          </a:xfrm>
        </p:spPr>
      </p:pic>
      <p:sp>
        <p:nvSpPr>
          <p:cNvPr id="23" name="Textplatzhalter 22">
            <a:extLst>
              <a:ext uri="{FF2B5EF4-FFF2-40B4-BE49-F238E27FC236}">
                <a16:creationId xmlns:a16="http://schemas.microsoft.com/office/drawing/2014/main" id="{5DF31FE0-F56B-494E-A42E-D2A3B4A5BE01}"/>
              </a:ext>
            </a:extLst>
          </p:cNvPr>
          <p:cNvSpPr>
            <a:spLocks noGrp="1"/>
          </p:cNvSpPr>
          <p:nvPr>
            <p:ph type="body" sz="quarter" idx="29"/>
          </p:nvPr>
        </p:nvSpPr>
        <p:spPr>
          <a:xfrm>
            <a:off x="2850309" y="3639417"/>
            <a:ext cx="3641108" cy="365125"/>
          </a:xfrm>
        </p:spPr>
        <p:txBody>
          <a:bodyPr rtlCol="0">
            <a:normAutofit/>
          </a:bodyPr>
          <a:lstStyle/>
          <a:p>
            <a:pPr rtl="0"/>
            <a:r>
              <a:rPr lang="de-DE"/>
              <a:t>Erste Markteinführung</a:t>
            </a:r>
          </a:p>
        </p:txBody>
      </p:sp>
      <p:sp>
        <p:nvSpPr>
          <p:cNvPr id="17" name="Textplatzhalt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rtlCol="0">
            <a:normAutofit/>
          </a:bodyPr>
          <a:lstStyle/>
          <a:p>
            <a:pPr rtl="0"/>
            <a:r>
              <a:rPr lang="de-DE"/>
              <a:t>Das erste schön gestaltete Produkt, das sowohl stilvoll als auch funktional ist</a:t>
            </a:r>
          </a:p>
        </p:txBody>
      </p:sp>
      <p:pic>
        <p:nvPicPr>
          <p:cNvPr id="76" name="Bildplatzhalter 75" descr="Zwischenablage teilweise durchgestrichener Umriss">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227608" y="2847098"/>
            <a:ext cx="603504" cy="603504"/>
          </a:xfrm>
        </p:spPr>
      </p:pic>
      <p:sp>
        <p:nvSpPr>
          <p:cNvPr id="24" name="Textplatzhalt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rtlCol="0">
            <a:normAutofit/>
          </a:bodyPr>
          <a:lstStyle/>
          <a:p>
            <a:pPr rtl="0"/>
            <a:r>
              <a:rPr lang="de-DE"/>
              <a:t>Getestet</a:t>
            </a:r>
          </a:p>
        </p:txBody>
      </p:sp>
      <p:sp>
        <p:nvSpPr>
          <p:cNvPr id="19" name="Textplatzhalt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rtlCol="0">
            <a:normAutofit/>
          </a:bodyPr>
          <a:lstStyle/>
          <a:p>
            <a:pPr rtl="0"/>
            <a:r>
              <a:rPr lang="de-DE"/>
              <a:t>Durchgeführte Tests mit Startups in der Region</a:t>
            </a:r>
          </a:p>
        </p:txBody>
      </p:sp>
      <p:pic>
        <p:nvPicPr>
          <p:cNvPr id="77" name="Bildplatzhalter 76" descr="Gliederung der Fragen">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078575" y="2847098"/>
            <a:ext cx="603504" cy="603504"/>
          </a:xfrm>
        </p:spPr>
      </p:pic>
      <p:sp>
        <p:nvSpPr>
          <p:cNvPr id="25" name="Textplatzhalt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rtlCol="0">
            <a:normAutofit/>
          </a:bodyPr>
          <a:lstStyle/>
          <a:p>
            <a:pPr rtl="0"/>
            <a:r>
              <a:rPr lang="de-DE"/>
              <a:t>Authentisch</a:t>
            </a:r>
          </a:p>
        </p:txBody>
      </p:sp>
      <p:sp>
        <p:nvSpPr>
          <p:cNvPr id="20" name="Textplatzhalt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rtlCol="0"/>
          <a:lstStyle/>
          <a:p>
            <a:pPr rtl="0"/>
            <a:r>
              <a:rPr lang="de-DE"/>
              <a:t>Entwickelt mithilfe von Softwareexperten</a:t>
            </a:r>
          </a:p>
        </p:txBody>
      </p:sp>
      <p:sp>
        <p:nvSpPr>
          <p:cNvPr id="2" name="Datumsplatzhalt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6</a:t>
            </a:fld>
            <a:endParaRPr lang="de-DE"/>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descr="Eine Frau mit VR-Brille im Gesicht&#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el 17">
            <a:extLst>
              <a:ext uri="{FF2B5EF4-FFF2-40B4-BE49-F238E27FC236}">
                <a16:creationId xmlns:a16="http://schemas.microsoft.com/office/drawing/2014/main" id="{17062936-5CF9-46DE-8DD5-5C63AAD751F7}"/>
              </a:ext>
            </a:extLst>
          </p:cNvPr>
          <p:cNvSpPr>
            <a:spLocks noGrp="1"/>
          </p:cNvSpPr>
          <p:nvPr>
            <p:ph type="title"/>
          </p:nvPr>
        </p:nvSpPr>
        <p:spPr/>
        <p:txBody>
          <a:bodyPr rtlCol="0"/>
          <a:lstStyle/>
          <a:p>
            <a:pPr rtl="0"/>
            <a:r>
              <a:rPr lang="de-DE"/>
              <a:t>Produktvorteile</a:t>
            </a:r>
          </a:p>
        </p:txBody>
      </p:sp>
      <p:sp>
        <p:nvSpPr>
          <p:cNvPr id="57" name="Textplatzhalt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rtlCol="0"/>
          <a:lstStyle/>
          <a:p>
            <a:pPr rtl="0"/>
            <a:r>
              <a:rPr lang="de-DE"/>
              <a:t>Einfache und effiziente Verwendung</a:t>
            </a:r>
          </a:p>
          <a:p>
            <a:pPr rtl="0"/>
            <a:r>
              <a:rPr lang="de-DE"/>
              <a:t>Schnelle Kundendienstunterstützung</a:t>
            </a:r>
          </a:p>
          <a:p>
            <a:pPr rtl="0"/>
            <a:r>
              <a:rPr lang="de-DE"/>
              <a:t>Kostenlose 90-Tage-Testversion für neue Kunden​</a:t>
            </a:r>
          </a:p>
        </p:txBody>
      </p:sp>
      <p:sp>
        <p:nvSpPr>
          <p:cNvPr id="2" name="Datumsplatzhalt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3" name="Fußzeilenplatzhalt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4" name="Foliennummernplatzhalt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7</a:t>
            </a:fld>
            <a:endParaRPr lang="de-DE"/>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Bildplatzhalter 26" descr="Roboterhand und menschliche Hand berühren sich fast mit ihren Zeigefingern">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el 6">
            <a:extLst>
              <a:ext uri="{FF2B5EF4-FFF2-40B4-BE49-F238E27FC236}">
                <a16:creationId xmlns:a16="http://schemas.microsoft.com/office/drawing/2014/main" id="{7A8DDD42-D29D-4ECB-A465-13EFA049E83C}"/>
              </a:ext>
            </a:extLst>
          </p:cNvPr>
          <p:cNvSpPr>
            <a:spLocks noGrp="1"/>
          </p:cNvSpPr>
          <p:nvPr>
            <p:ph type="title"/>
          </p:nvPr>
        </p:nvSpPr>
        <p:spPr/>
        <p:txBody>
          <a:bodyPr rtlCol="0"/>
          <a:lstStyle/>
          <a:p>
            <a:pPr rtl="0"/>
            <a:r>
              <a:rPr lang="de-DE" sz="4400"/>
              <a:t>Unternehmensübersicht</a:t>
            </a:r>
          </a:p>
        </p:txBody>
      </p:sp>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e Frau, die auf einen Bildschirm mit kleinen Schreib- und Gleitdiagrammen blickt">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Titel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rtlCol="0"/>
          <a:lstStyle/>
          <a:p>
            <a:pPr rtl="0"/>
            <a:r>
              <a:rPr lang="de-DE"/>
              <a:t>Geschäftsmodell</a:t>
            </a:r>
          </a:p>
        </p:txBody>
      </p:sp>
      <p:sp>
        <p:nvSpPr>
          <p:cNvPr id="13" name="Textplatzhalt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rtlCol="0"/>
          <a:lstStyle/>
          <a:p>
            <a:pPr rtl="0"/>
            <a:r>
              <a:rPr lang="de-DE"/>
              <a:t>Forschung</a:t>
            </a:r>
          </a:p>
        </p:txBody>
      </p:sp>
      <p:sp>
        <p:nvSpPr>
          <p:cNvPr id="30" name="Textplatzhalt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rtlCol="0"/>
          <a:lstStyle/>
          <a:p>
            <a:pPr rtl="0"/>
            <a:r>
              <a:rPr lang="de-DE"/>
              <a:t>Unsere Forschung basiert auf Markttrends und Softwareverkäufen </a:t>
            </a:r>
          </a:p>
        </p:txBody>
      </p:sp>
      <p:sp>
        <p:nvSpPr>
          <p:cNvPr id="15" name="Textplatzhalt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rtlCol="0"/>
          <a:lstStyle/>
          <a:p>
            <a:pPr rtl="0"/>
            <a:r>
              <a:rPr lang="de-DE"/>
              <a:t>Exposee</a:t>
            </a:r>
          </a:p>
        </p:txBody>
      </p:sp>
      <p:sp>
        <p:nvSpPr>
          <p:cNvPr id="31" name="Textplatzhalt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1165220"/>
          </a:xfrm>
        </p:spPr>
        <p:txBody>
          <a:bodyPr rtlCol="0">
            <a:normAutofit/>
          </a:bodyPr>
          <a:lstStyle/>
          <a:p>
            <a:pPr rtl="0"/>
            <a:r>
              <a:rPr lang="de-DE"/>
              <a:t>Wir sind der Meinung, dass Mitarbeiter neue Verwaltungstools benötigen, um Unternehmen dabei zu unterstützen, ihre OKRs zu erreichen</a:t>
            </a:r>
          </a:p>
        </p:txBody>
      </p:sp>
      <p:sp>
        <p:nvSpPr>
          <p:cNvPr id="17" name="Textplatzhalt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rtlCol="0"/>
          <a:lstStyle/>
          <a:p>
            <a:pPr rtl="0"/>
            <a:r>
              <a:rPr lang="de-DE"/>
              <a:t>Design​</a:t>
            </a:r>
          </a:p>
        </p:txBody>
      </p:sp>
      <p:sp>
        <p:nvSpPr>
          <p:cNvPr id="32" name="Textplatzhalt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rtlCol="0"/>
          <a:lstStyle/>
          <a:p>
            <a:pPr rtl="0"/>
            <a:r>
              <a:rPr lang="de-DE"/>
              <a:t>Minimalistisches Design und benutzerfreundlich </a:t>
            </a:r>
          </a:p>
        </p:txBody>
      </p:sp>
      <p:sp>
        <p:nvSpPr>
          <p:cNvPr id="4" name="Datumsplatzhalt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rtlCol="0"/>
          <a:lstStyle/>
          <a:p>
            <a:pPr rtl="0"/>
            <a:r>
              <a:rPr lang="de-DE"/>
              <a:t>06.08.20XX</a:t>
            </a:r>
          </a:p>
        </p:txBody>
      </p:sp>
      <p:sp>
        <p:nvSpPr>
          <p:cNvPr id="5" name="Fußzeilenplatzhalt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de-DE"/>
              <a:t>VERKAUFSPRÄSENTATION</a:t>
            </a:r>
          </a:p>
        </p:txBody>
      </p:sp>
      <p:sp>
        <p:nvSpPr>
          <p:cNvPr id="6" name="Foliennummernplatzhalt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9</a:t>
            </a:fld>
            <a:endParaRPr lang="de-DE"/>
          </a:p>
        </p:txBody>
      </p:sp>
    </p:spTree>
    <p:extLst>
      <p:ext uri="{BB962C8B-B14F-4D97-AF65-F5344CB8AC3E}">
        <p14:creationId xmlns:p14="http://schemas.microsoft.com/office/powerpoint/2010/main" val="3678690325"/>
      </p:ext>
    </p:extLst>
  </p:cSld>
  <p:clrMapOvr>
    <a:masterClrMapping/>
  </p:clrMapOvr>
</p:sld>
</file>

<file path=ppt/theme/theme1.xml><?xml version="1.0" encoding="utf-8"?>
<a:theme xmlns:a="http://schemas.openxmlformats.org/drawingml/2006/main" name="Office-Design">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5_TF33781529_Win32" id="{ABD14534-2C3E-48E3-9A76-5BE81590F7C2}" vid="{E6C0E7D3-6188-40D7-9BA0-5ED17575AE60}"/>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Technische Verkaufspräsentation</Template>
  <TotalTime>0</TotalTime>
  <Words>951</Words>
  <Application>Microsoft Office PowerPoint</Application>
  <PresentationFormat>Breitbild</PresentationFormat>
  <Paragraphs>356</Paragraphs>
  <Slides>22</Slides>
  <Notes>22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22</vt:i4>
      </vt:variant>
    </vt:vector>
  </HeadingPairs>
  <TitlesOfParts>
    <vt:vector size="29" baseType="lpstr">
      <vt:lpstr>Arial</vt:lpstr>
      <vt:lpstr>Avenir Next LT Pro</vt:lpstr>
      <vt:lpstr>Bierstadt</vt:lpstr>
      <vt:lpstr>Calibri</vt:lpstr>
      <vt:lpstr>Courier New</vt:lpstr>
      <vt:lpstr>Posterama</vt:lpstr>
      <vt:lpstr>Office-Design</vt:lpstr>
      <vt:lpstr>Bachelor’s Thesis Kolloquium</vt:lpstr>
      <vt:lpstr>Forschungsfrage</vt:lpstr>
      <vt:lpstr>Forschungsfrage</vt:lpstr>
      <vt:lpstr>Problem</vt:lpstr>
      <vt:lpstr>Lösung</vt:lpstr>
      <vt:lpstr>Produktübersicht</vt:lpstr>
      <vt:lpstr>Produktvorteile</vt:lpstr>
      <vt:lpstr>Unternehmensübersicht</vt:lpstr>
      <vt:lpstr>Geschäftsmodell</vt:lpstr>
      <vt:lpstr>Überblick über den Markt</vt:lpstr>
      <vt:lpstr>Marktvergleich</vt:lpstr>
      <vt:lpstr>Unsere Wettbewerber</vt:lpstr>
      <vt:lpstr>Wettbewerber</vt:lpstr>
      <vt:lpstr>Wachstumsstrategie</vt:lpstr>
      <vt:lpstr>Traktion</vt:lpstr>
      <vt:lpstr>2-Jahres-Aktionsplan</vt:lpstr>
      <vt:lpstr>Finanzen</vt:lpstr>
      <vt:lpstr>Das Team in Person</vt:lpstr>
      <vt:lpstr>Das gesamte Team</vt:lpstr>
      <vt:lpstr>Finanzierung</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Bachelor’s Thesis Kolloquium</dc:title>
  <dc:creator>Nicolas Taylor</dc:creator>
  <cp:lastModifiedBy>Nicolas Taylor</cp:lastModifiedBy>
  <cp:revision>1</cp:revision>
  <dcterms:created xsi:type="dcterms:W3CDTF">2023-11-14T14:12:40Z</dcterms:created>
  <dcterms:modified xsi:type="dcterms:W3CDTF">2023-11-14T16:39:32Z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